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96" r:id="rId3"/>
    <p:sldId id="397" r:id="rId4"/>
    <p:sldId id="398" r:id="rId5"/>
    <p:sldId id="402" r:id="rId6"/>
    <p:sldId id="403" r:id="rId7"/>
    <p:sldId id="404" r:id="rId8"/>
    <p:sldId id="286" r:id="rId9"/>
    <p:sldId id="281" r:id="rId10"/>
    <p:sldId id="348" r:id="rId11"/>
    <p:sldId id="282" r:id="rId12"/>
    <p:sldId id="452" r:id="rId13"/>
    <p:sldId id="453" r:id="rId14"/>
    <p:sldId id="523" r:id="rId15"/>
    <p:sldId id="524" r:id="rId16"/>
    <p:sldId id="525" r:id="rId17"/>
    <p:sldId id="526" r:id="rId18"/>
    <p:sldId id="527" r:id="rId19"/>
    <p:sldId id="298" r:id="rId20"/>
    <p:sldId id="495" r:id="rId21"/>
    <p:sldId id="257" r:id="rId22"/>
    <p:sldId id="258" r:id="rId23"/>
    <p:sldId id="292" r:id="rId24"/>
    <p:sldId id="293" r:id="rId25"/>
    <p:sldId id="295" r:id="rId26"/>
    <p:sldId id="355" r:id="rId27"/>
    <p:sldId id="322" r:id="rId28"/>
    <p:sldId id="399" r:id="rId29"/>
    <p:sldId id="400" r:id="rId30"/>
    <p:sldId id="401" r:id="rId31"/>
    <p:sldId id="264" r:id="rId32"/>
    <p:sldId id="346" r:id="rId33"/>
    <p:sldId id="287" r:id="rId34"/>
    <p:sldId id="267" r:id="rId35"/>
    <p:sldId id="330" r:id="rId36"/>
    <p:sldId id="573" r:id="rId37"/>
    <p:sldId id="499" r:id="rId38"/>
    <p:sldId id="497" r:id="rId39"/>
    <p:sldId id="498" r:id="rId40"/>
    <p:sldId id="602" r:id="rId41"/>
    <p:sldId id="533" r:id="rId42"/>
    <p:sldId id="534" r:id="rId43"/>
    <p:sldId id="535" r:id="rId44"/>
    <p:sldId id="601" r:id="rId45"/>
    <p:sldId id="603" r:id="rId46"/>
    <p:sldId id="605" r:id="rId47"/>
    <p:sldId id="606" r:id="rId48"/>
    <p:sldId id="607" r:id="rId49"/>
    <p:sldId id="608" r:id="rId50"/>
    <p:sldId id="609" r:id="rId51"/>
    <p:sldId id="611" r:id="rId52"/>
    <p:sldId id="613" r:id="rId53"/>
    <p:sldId id="614" r:id="rId54"/>
    <p:sldId id="617" r:id="rId55"/>
    <p:sldId id="618" r:id="rId56"/>
    <p:sldId id="612" r:id="rId57"/>
    <p:sldId id="615" r:id="rId58"/>
    <p:sldId id="616" r:id="rId59"/>
    <p:sldId id="455" r:id="rId60"/>
    <p:sldId id="454" r:id="rId61"/>
    <p:sldId id="276" r:id="rId62"/>
    <p:sldId id="340" r:id="rId63"/>
    <p:sldId id="341" r:id="rId64"/>
    <p:sldId id="342" r:id="rId65"/>
    <p:sldId id="352" r:id="rId66"/>
    <p:sldId id="279" r:id="rId67"/>
  </p:sldIdLst>
  <p:sldSz cx="12192000" cy="6858000"/>
  <p:notesSz cx="6858000" cy="9144000"/>
  <p:custDataLst>
    <p:tags r:id="rId71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FF"/>
    <a:srgbClr val="FF0000"/>
    <a:srgbClr val="CC00FF"/>
    <a:srgbClr val="FFFFCC"/>
    <a:srgbClr val="FFFF99"/>
    <a:srgbClr val="008000"/>
    <a:srgbClr val="FFFF66"/>
    <a:srgbClr val="99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5058" autoAdjust="0"/>
  </p:normalViewPr>
  <p:slideViewPr>
    <p:cSldViewPr showGuides="1">
      <p:cViewPr varScale="1">
        <p:scale>
          <a:sx n="84" d="100"/>
          <a:sy n="84" d="100"/>
        </p:scale>
        <p:origin x="204" y="60"/>
      </p:cViewPr>
      <p:guideLst>
        <p:guide orient="horz" pos="2134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1" Type="http://schemas.openxmlformats.org/officeDocument/2006/relationships/tags" Target="tags/tag13.xml"/><Relationship Id="rId70" Type="http://schemas.openxmlformats.org/officeDocument/2006/relationships/tableStyles" Target="tableStyles.xml"/><Relationship Id="rId7" Type="http://schemas.openxmlformats.org/officeDocument/2006/relationships/slide" Target="slides/slide5.xml"/><Relationship Id="rId69" Type="http://schemas.openxmlformats.org/officeDocument/2006/relationships/viewProps" Target="viewProps.xml"/><Relationship Id="rId68" Type="http://schemas.openxmlformats.org/officeDocument/2006/relationships/presProps" Target="presProps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B1C6C4-2FB4-4F06-90B7-49885A5FEA0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F2E073-4F98-451E-BDB5-018906CB052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E34AF6-AEC9-4688-9894-B26B6F74196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3A6035-3E4A-4ECA-A6C4-BD68D1B19F6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18A340-1355-4E61-AC15-2BBF7818B2D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F78F90-5CDD-44EC-AEB4-179C566A135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DC5A4B-DA1B-43F1-9320-3819B1F685D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5F6138-03BC-461D-B60A-0749D579745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B3C53F-298F-4054-94D5-C532271AFD8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214C72-2FE5-427A-A07B-81E5BFCD9A7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2B8072-1585-45A4-BD1D-81F289EDC0C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>
                <a:latin typeface="Arial" panose="020B0604020202020204" pitchFamily="34" charset="0"/>
              </a:defRPr>
            </a:lvl1pPr>
          </a:lstStyle>
          <a:p>
            <a:fld id="{494E94A6-EB5B-4DA7-B721-7E75E60C084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wheel spokes="1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3.jpeg"/><Relationship Id="rId3" Type="http://schemas.openxmlformats.org/officeDocument/2006/relationships/image" Target="../media/image22.jpeg"/><Relationship Id="rId2" Type="http://schemas.openxmlformats.org/officeDocument/2006/relationships/image" Target="../media/image19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7.png"/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4.xml"/><Relationship Id="rId2" Type="http://schemas.openxmlformats.org/officeDocument/2006/relationships/image" Target="../media/image28.jpeg"/><Relationship Id="rId1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3.png"/><Relationship Id="rId3" Type="http://schemas.openxmlformats.org/officeDocument/2006/relationships/image" Target="../media/image32.GIF"/><Relationship Id="rId2" Type="http://schemas.openxmlformats.org/officeDocument/2006/relationships/image" Target="../media/image10.png"/><Relationship Id="rId1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1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5.xml"/><Relationship Id="rId1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6.xml"/><Relationship Id="rId3" Type="http://schemas.openxmlformats.org/officeDocument/2006/relationships/image" Target="../media/image16.png"/><Relationship Id="rId2" Type="http://schemas.openxmlformats.org/officeDocument/2006/relationships/image" Target="../media/image35.png"/><Relationship Id="rId1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1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jpeg"/><Relationship Id="rId2" Type="http://schemas.openxmlformats.org/officeDocument/2006/relationships/image" Target="../media/image6.jpeg"/><Relationship Id="rId1" Type="http://schemas.openxmlformats.org/officeDocument/2006/relationships/image" Target="../media/image40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2.png"/><Relationship Id="rId3" Type="http://schemas.openxmlformats.org/officeDocument/2006/relationships/image" Target="../media/image41.jpeg"/><Relationship Id="rId2" Type="http://schemas.openxmlformats.org/officeDocument/2006/relationships/tags" Target="../tags/tag1.xml"/><Relationship Id="rId1" Type="http://schemas.openxmlformats.org/officeDocument/2006/relationships/image" Target="../media/image40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image" Target="../media/image40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7.jpeg"/><Relationship Id="rId3" Type="http://schemas.openxmlformats.org/officeDocument/2006/relationships/tags" Target="../tags/tag2.xml"/><Relationship Id="rId2" Type="http://schemas.openxmlformats.org/officeDocument/2006/relationships/image" Target="../media/image46.png"/><Relationship Id="rId1" Type="http://schemas.openxmlformats.org/officeDocument/2006/relationships/image" Target="../media/image40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7.xml"/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8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2.png"/><Relationship Id="rId3" Type="http://schemas.openxmlformats.org/officeDocument/2006/relationships/image" Target="../media/image41.jpeg"/><Relationship Id="rId2" Type="http://schemas.openxmlformats.org/officeDocument/2006/relationships/tags" Target="../tags/tag3.xml"/><Relationship Id="rId1" Type="http://schemas.openxmlformats.org/officeDocument/2006/relationships/image" Target="../media/image40.jpe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image" Target="../media/image40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7.jpeg"/><Relationship Id="rId3" Type="http://schemas.openxmlformats.org/officeDocument/2006/relationships/tags" Target="../tags/tag4.xml"/><Relationship Id="rId2" Type="http://schemas.openxmlformats.org/officeDocument/2006/relationships/image" Target="../media/image46.png"/><Relationship Id="rId1" Type="http://schemas.openxmlformats.org/officeDocument/2006/relationships/image" Target="../media/image40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image" Target="../media/image49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8.xml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7.png"/><Relationship Id="rId6" Type="http://schemas.openxmlformats.org/officeDocument/2006/relationships/tags" Target="../tags/tag5.xml"/><Relationship Id="rId5" Type="http://schemas.openxmlformats.org/officeDocument/2006/relationships/image" Target="../media/image52.png"/><Relationship Id="rId4" Type="http://schemas.microsoft.com/office/2007/relationships/media" Target="../media/media2.mp3"/><Relationship Id="rId3" Type="http://schemas.openxmlformats.org/officeDocument/2006/relationships/audio" Target="../media/media2.mp3"/><Relationship Id="rId2" Type="http://schemas.openxmlformats.org/officeDocument/2006/relationships/image" Target="../media/image26.jpeg"/><Relationship Id="rId1" Type="http://schemas.openxmlformats.org/officeDocument/2006/relationships/image" Target="../media/image24.jpe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microsoft.com/office/2007/relationships/media" Target="../media/media3.mp3"/><Relationship Id="rId3" Type="http://schemas.openxmlformats.org/officeDocument/2006/relationships/audio" Target="../media/media3.mp3"/><Relationship Id="rId2" Type="http://schemas.openxmlformats.org/officeDocument/2006/relationships/image" Target="../media/image53.png"/><Relationship Id="rId1" Type="http://schemas.openxmlformats.org/officeDocument/2006/relationships/image" Target="../media/image24.jpe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microsoft.com/office/2007/relationships/media" Target="../media/media3.mp3"/><Relationship Id="rId4" Type="http://schemas.openxmlformats.org/officeDocument/2006/relationships/audio" Target="../media/media3.mp3"/><Relationship Id="rId3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image" Target="../media/image24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6.jpeg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tags" Target="../tags/tag6.xml"/><Relationship Id="rId4" Type="http://schemas.openxmlformats.org/officeDocument/2006/relationships/image" Target="../media/image59.jpeg"/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image" Target="../media/image2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0.jpeg"/><Relationship Id="rId1" Type="http://schemas.openxmlformats.org/officeDocument/2006/relationships/image" Target="../media/image29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1.jpeg"/><Relationship Id="rId1" Type="http://schemas.openxmlformats.org/officeDocument/2006/relationships/image" Target="../media/image2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1" Type="http://schemas.openxmlformats.org/officeDocument/2006/relationships/image" Target="../media/image38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hemeOverride" Target="../theme/themeOverride9.xml"/><Relationship Id="rId4" Type="http://schemas.openxmlformats.org/officeDocument/2006/relationships/hyperlink" Target="&#25671;&#25670;&#33310;.mp4" TargetMode="External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34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.png"/><Relationship Id="rId3" Type="http://schemas.microsoft.com/office/2007/relationships/media" Target="../media/media4.mp3"/><Relationship Id="rId2" Type="http://schemas.openxmlformats.org/officeDocument/2006/relationships/audio" Target="../media/media4.mp3"/><Relationship Id="rId1" Type="http://schemas.openxmlformats.org/officeDocument/2006/relationships/image" Target="../media/image34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5.jpeg"/><Relationship Id="rId1" Type="http://schemas.openxmlformats.org/officeDocument/2006/relationships/tags" Target="../tags/tag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hemeOverride" Target="../theme/themeOverride1.xml"/><Relationship Id="rId4" Type="http://schemas.openxmlformats.org/officeDocument/2006/relationships/image" Target="../media/image11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5.jpeg"/><Relationship Id="rId1" Type="http://schemas.openxmlformats.org/officeDocument/2006/relationships/tags" Target="../tags/tag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8.png"/><Relationship Id="rId1" Type="http://schemas.openxmlformats.org/officeDocument/2006/relationships/image" Target="../media/image67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7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jpe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6" Type="http://schemas.openxmlformats.org/officeDocument/2006/relationships/tags" Target="../tags/tag10.xml"/><Relationship Id="rId5" Type="http://schemas.openxmlformats.org/officeDocument/2006/relationships/image" Target="../media/image71.png"/><Relationship Id="rId4" Type="http://schemas.openxmlformats.org/officeDocument/2006/relationships/tags" Target="../tags/tag9.xml"/><Relationship Id="rId3" Type="http://schemas.openxmlformats.org/officeDocument/2006/relationships/image" Target="../media/image70.png"/><Relationship Id="rId2" Type="http://schemas.openxmlformats.org/officeDocument/2006/relationships/image" Target="../media/image69.GIF"/><Relationship Id="rId1" Type="http://schemas.openxmlformats.org/officeDocument/2006/relationships/image" Target="../media/image24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2.xml"/><Relationship Id="rId3" Type="http://schemas.openxmlformats.org/officeDocument/2006/relationships/image" Target="../media/image10.png"/><Relationship Id="rId2" Type="http://schemas.openxmlformats.org/officeDocument/2006/relationships/tags" Target="../tags/tag11.xml"/><Relationship Id="rId1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2.xml"/><Relationship Id="rId2" Type="http://schemas.openxmlformats.org/officeDocument/2006/relationships/image" Target="../media/image12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image" Target="../media/image34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5.png"/><Relationship Id="rId1" Type="http://schemas.openxmlformats.org/officeDocument/2006/relationships/image" Target="../media/image74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4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4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0.xml"/><Relationship Id="rId1" Type="http://schemas.openxmlformats.org/officeDocument/2006/relationships/image" Target="../media/image74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7.png"/><Relationship Id="rId1" Type="http://schemas.openxmlformats.org/officeDocument/2006/relationships/image" Target="../media/image76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hemeOverride" Target="../theme/themeOverride3.xml"/><Relationship Id="rId4" Type="http://schemas.openxmlformats.org/officeDocument/2006/relationships/image" Target="../media/image21.jpeg"/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Text Box 5"/>
          <p:cNvSpPr txBox="1">
            <a:spLocks noChangeArrowheads="1"/>
          </p:cNvSpPr>
          <p:nvPr/>
        </p:nvSpPr>
        <p:spPr bwMode="auto">
          <a:xfrm>
            <a:off x="839416" y="1628800"/>
            <a:ext cx="10585176" cy="3637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6405" indent="-44640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122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1953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27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550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927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499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071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643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/>
              <a:t>1. To learn to talk about how often you do things with some adverbs of frequency: </a:t>
            </a:r>
            <a:r>
              <a:rPr lang="en-US" altLang="zh-CN" dirty="0" smtClean="0">
                <a:solidFill>
                  <a:srgbClr val="0000FF"/>
                </a:solidFill>
              </a:rPr>
              <a:t>always / usually / often / sometimes / </a:t>
            </a:r>
            <a:r>
              <a:rPr lang="en-US" altLang="zh-CN" dirty="0">
                <a:solidFill>
                  <a:srgbClr val="0000FF"/>
                </a:solidFill>
              </a:rPr>
              <a:t>hardly ever </a:t>
            </a:r>
            <a:r>
              <a:rPr lang="en-US" altLang="zh-CN" dirty="0" smtClean="0">
                <a:solidFill>
                  <a:srgbClr val="0000FF"/>
                </a:solidFill>
              </a:rPr>
              <a:t>/ never / </a:t>
            </a:r>
            <a:r>
              <a:rPr lang="en-US" altLang="zh-CN" dirty="0">
                <a:solidFill>
                  <a:srgbClr val="0000FF"/>
                </a:solidFill>
              </a:rPr>
              <a:t>twice…</a:t>
            </a:r>
            <a:endParaRPr lang="en-US" altLang="zh-CN" dirty="0">
              <a:solidFill>
                <a:srgbClr val="0000FF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2. To listen for some specific information in conversations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3. To understand the conversation between Claire and Jack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4. To learn some new words and expressions</a:t>
            </a:r>
            <a:endParaRPr lang="en-US" altLang="zh-CN" dirty="0"/>
          </a:p>
        </p:txBody>
      </p:sp>
      <p:pic>
        <p:nvPicPr>
          <p:cNvPr id="84998" name="Picture 6" descr="Learning objectiv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664" y="548680"/>
            <a:ext cx="5689600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260648"/>
            <a:ext cx="9865096" cy="5981388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181422" y="654175"/>
            <a:ext cx="687663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dirty="0">
                <a:cs typeface="Times New Roman" panose="02020603050405020304" pitchFamily="18" charset="0"/>
              </a:rPr>
              <a:t>What </a:t>
            </a:r>
            <a:r>
              <a:rPr lang="en-US" altLang="zh-CN" dirty="0" smtClean="0">
                <a:cs typeface="Times New Roman" panose="02020603050405020304" pitchFamily="18" charset="0"/>
              </a:rPr>
              <a:t>do they do </a:t>
            </a:r>
            <a:r>
              <a:rPr lang="en-US" altLang="zh-CN" dirty="0">
                <a:cs typeface="Times New Roman" panose="02020603050405020304" pitchFamily="18" charset="0"/>
              </a:rPr>
              <a:t>on weekends?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960096" y="2402040"/>
            <a:ext cx="204806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dirty="0" smtClean="0">
                <a:cs typeface="Times New Roman" panose="02020603050405020304" pitchFamily="18" charset="0"/>
              </a:rPr>
              <a:t>They…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287688" y="3940125"/>
            <a:ext cx="2279791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zh-CN" dirty="0">
                <a:cs typeface="Times New Roman" panose="02020603050405020304" pitchFamily="18" charset="0"/>
              </a:rPr>
              <a:t>Do </a:t>
            </a:r>
            <a:r>
              <a:rPr lang="en-US" altLang="zh-CN" dirty="0" smtClean="0">
                <a:cs typeface="Times New Roman" panose="02020603050405020304" pitchFamily="18" charset="0"/>
              </a:rPr>
              <a:t>they…?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496857" y="5374934"/>
            <a:ext cx="62068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zh-CN" dirty="0" smtClean="0">
                <a:cs typeface="Times New Roman" panose="02020603050405020304" pitchFamily="18" charset="0"/>
              </a:rPr>
              <a:t>....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704" y="2015060"/>
            <a:ext cx="1876329" cy="1513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867" y="3671897"/>
            <a:ext cx="2054332" cy="136922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22" name="Picture 38" descr="p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082" y="91947"/>
            <a:ext cx="4393158" cy="109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6" t="5365" r="2680" b="5440"/>
          <a:stretch>
            <a:fillRect/>
          </a:stretch>
        </p:blipFill>
        <p:spPr>
          <a:xfrm>
            <a:off x="6960096" y="2716220"/>
            <a:ext cx="5184576" cy="3744416"/>
          </a:xfrm>
          <a:prstGeom prst="rect">
            <a:avLst/>
          </a:prstGeom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63352" y="2326931"/>
            <a:ext cx="6552728" cy="4386585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446405" indent="-44640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885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065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1483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225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797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369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941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513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 smtClean="0"/>
              <a:t>1. What’s the boy’s name?</a:t>
            </a:r>
            <a:endParaRPr lang="en-US" altLang="zh-CN" dirty="0" smtClean="0"/>
          </a:p>
          <a:p>
            <a:pPr eaLnBrk="1" hangingPunct="1">
              <a:lnSpc>
                <a:spcPct val="110000"/>
              </a:lnSpc>
            </a:pPr>
            <a:r>
              <a:rPr lang="en-US" altLang="zh-CN" dirty="0" smtClean="0"/>
              <a:t>2. Is the person asking questions a man or a woman? What’s her job?</a:t>
            </a:r>
            <a:endParaRPr lang="en-US" altLang="zh-CN" dirty="0" smtClean="0"/>
          </a:p>
          <a:p>
            <a:pPr eaLnBrk="1" hangingPunct="1">
              <a:lnSpc>
                <a:spcPct val="110000"/>
              </a:lnSpc>
            </a:pPr>
            <a:r>
              <a:rPr lang="en-US" altLang="zh-CN" dirty="0" smtClean="0"/>
              <a:t>3. </a:t>
            </a:r>
            <a:r>
              <a:rPr lang="en-US" altLang="zh-CN" dirty="0"/>
              <a:t>What question is the reporter asking?</a:t>
            </a:r>
            <a:endParaRPr lang="en-US" altLang="zh-CN" dirty="0"/>
          </a:p>
          <a:p>
            <a:pPr eaLnBrk="1" hangingPunct="1">
              <a:lnSpc>
                <a:spcPct val="110000"/>
              </a:lnSpc>
            </a:pPr>
            <a:r>
              <a:rPr lang="en-US" altLang="zh-CN" dirty="0" smtClean="0"/>
              <a:t>4</a:t>
            </a:r>
            <a:r>
              <a:rPr lang="en-US" altLang="zh-CN" dirty="0"/>
              <a:t>. What’s the boy’s answer</a:t>
            </a:r>
            <a:r>
              <a:rPr lang="en-US" altLang="zh-CN" dirty="0" smtClean="0"/>
              <a:t>?</a:t>
            </a:r>
            <a:endParaRPr lang="en-US" altLang="zh-CN" dirty="0" smtClean="0"/>
          </a:p>
          <a:p>
            <a:pPr eaLnBrk="1" hangingPunct="1">
              <a:lnSpc>
                <a:spcPct val="110000"/>
              </a:lnSpc>
            </a:pPr>
            <a:r>
              <a:rPr lang="en-US" altLang="zh-CN" dirty="0" smtClean="0"/>
              <a:t>5. What other activities does the boy do?</a:t>
            </a:r>
            <a:endParaRPr lang="en-US" altLang="zh-CN" dirty="0"/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919666" y="1052736"/>
            <a:ext cx="10928732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Cheng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Tao is talking about how often he does these activities. Look at the picture and answer the questions</a:t>
            </a: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.</a:t>
            </a:r>
            <a:endParaRPr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039973"/>
            <a:ext cx="928198" cy="92819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987127"/>
            <a:ext cx="3033573" cy="22463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3791744" y="1436287"/>
            <a:ext cx="7776864" cy="1348061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>
            <a:spAutoFit/>
          </a:bodyPr>
          <a:lstStyle>
            <a:lvl1pPr marL="446405" indent="-44640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885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065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1483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225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797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369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941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513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20000"/>
              </a:lnSpc>
            </a:pPr>
            <a:r>
              <a:rPr lang="zh-CN" altLang="en-US" sz="3400" dirty="0" smtClean="0"/>
              <a:t>在听力过程中可以利用一些</a:t>
            </a:r>
            <a:r>
              <a:rPr lang="zh-CN" altLang="en-US" sz="3400" dirty="0" smtClean="0">
                <a:solidFill>
                  <a:srgbClr val="FF0000"/>
                </a:solidFill>
              </a:rPr>
              <a:t>非听力因素来辅助理解</a:t>
            </a:r>
            <a:r>
              <a:rPr lang="zh-CN" altLang="en-US" sz="3400" dirty="0" smtClean="0"/>
              <a:t>，提高听力效率。</a:t>
            </a:r>
            <a:endParaRPr lang="en-US" altLang="zh-CN" sz="3400" dirty="0"/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695400" y="3573016"/>
            <a:ext cx="11044597" cy="2308324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446405" indent="-44640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885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065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1483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225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797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369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941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513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514350" indent="-514350" eaLnBrk="1" hangingPunct="1">
              <a:lnSpc>
                <a:spcPct val="150000"/>
              </a:lnSpc>
              <a:buAutoNum type="arabicParenR"/>
            </a:pPr>
            <a:r>
              <a:rPr lang="zh-CN" altLang="en-US" dirty="0" smtClean="0"/>
              <a:t>对</a:t>
            </a:r>
            <a:r>
              <a:rPr lang="zh-CN" altLang="en-US" dirty="0" smtClean="0">
                <a:solidFill>
                  <a:srgbClr val="FF0000"/>
                </a:solidFill>
              </a:rPr>
              <a:t>图片、场景</a:t>
            </a:r>
            <a:r>
              <a:rPr lang="zh-CN" altLang="en-US" dirty="0" smtClean="0"/>
              <a:t>的观察和判断</a:t>
            </a:r>
            <a:endParaRPr lang="en-US" altLang="zh-CN" dirty="0" smtClean="0"/>
          </a:p>
          <a:p>
            <a:pPr marL="514350" indent="-514350" eaLnBrk="1" hangingPunct="1">
              <a:lnSpc>
                <a:spcPct val="150000"/>
              </a:lnSpc>
              <a:buAutoNum type="arabicParenR"/>
            </a:pPr>
            <a:r>
              <a:rPr lang="zh-CN" altLang="en-US" dirty="0" smtClean="0"/>
              <a:t>利用</a:t>
            </a:r>
            <a:r>
              <a:rPr lang="zh-CN" altLang="en-US" dirty="0" smtClean="0">
                <a:solidFill>
                  <a:srgbClr val="FF0000"/>
                </a:solidFill>
              </a:rPr>
              <a:t>听力活动中所给的文字线索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514350" indent="-514350" eaLnBrk="1" hangingPunct="1">
              <a:lnSpc>
                <a:spcPct val="150000"/>
              </a:lnSpc>
              <a:buAutoNum type="arabicParenR"/>
            </a:pPr>
            <a:r>
              <a:rPr lang="zh-CN" altLang="en-US" dirty="0" smtClean="0"/>
              <a:t>对</a:t>
            </a:r>
            <a:r>
              <a:rPr lang="zh-CN" altLang="en-US" dirty="0" smtClean="0">
                <a:solidFill>
                  <a:srgbClr val="FF0000"/>
                </a:solidFill>
              </a:rPr>
              <a:t>主题人物身份的判断</a:t>
            </a:r>
            <a:r>
              <a:rPr lang="zh-CN" altLang="en-US" dirty="0" smtClean="0"/>
              <a:t>，预测他们的语言行为及语言内容</a:t>
            </a:r>
            <a:endParaRPr lang="en-US" altLang="zh-CN" dirty="0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ext Box 2"/>
          <p:cNvSpPr txBox="1">
            <a:spLocks noChangeArrowheads="1"/>
          </p:cNvSpPr>
          <p:nvPr/>
        </p:nvSpPr>
        <p:spPr bwMode="auto">
          <a:xfrm>
            <a:off x="2279576" y="1784406"/>
            <a:ext cx="7417319" cy="72019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400" dirty="0"/>
              <a:t>How often do you do these activities?</a:t>
            </a:r>
            <a:endParaRPr lang="en-US" altLang="zh-CN" sz="3400" dirty="0"/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1632273" y="2620952"/>
            <a:ext cx="3529012" cy="3586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go to the movies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watch TV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go shopping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exercise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read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……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90125" name="Picture 13" descr="U1043P1T1D13018233F21DT200705180923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224" y="3068960"/>
            <a:ext cx="4681538" cy="305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250" y="405884"/>
            <a:ext cx="4627970" cy="126217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90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标注 5"/>
          <p:cNvSpPr>
            <a:spLocks noChangeArrowheads="1"/>
          </p:cNvSpPr>
          <p:nvPr/>
        </p:nvSpPr>
        <p:spPr bwMode="auto">
          <a:xfrm>
            <a:off x="2075287" y="2255513"/>
            <a:ext cx="7002264" cy="797719"/>
          </a:xfrm>
          <a:prstGeom prst="wedgeRoundRectCallout">
            <a:avLst>
              <a:gd name="adj1" fmla="val -54598"/>
              <a:gd name="adj2" fmla="val 124637"/>
              <a:gd name="adj3" fmla="val 16667"/>
            </a:avLst>
          </a:prstGeom>
          <a:noFill/>
          <a:ln w="25400" algn="ctr">
            <a:solidFill>
              <a:srgbClr val="99CC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How often </a:t>
            </a:r>
            <a:r>
              <a:rPr lang="en-US" altLang="zh-CN" dirty="0">
                <a:cs typeface="Times New Roman" panose="02020603050405020304" pitchFamily="18" charset="0"/>
              </a:rPr>
              <a:t>do you use the Internet?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7" name="圆角矩形标注 6"/>
          <p:cNvSpPr>
            <a:spLocks noChangeArrowheads="1"/>
          </p:cNvSpPr>
          <p:nvPr/>
        </p:nvSpPr>
        <p:spPr bwMode="auto">
          <a:xfrm>
            <a:off x="5083572" y="3758054"/>
            <a:ext cx="4283968" cy="550123"/>
          </a:xfrm>
          <a:prstGeom prst="wedgeRoundRectCallout">
            <a:avLst>
              <a:gd name="adj1" fmla="val 60935"/>
              <a:gd name="adj2" fmla="val 133641"/>
              <a:gd name="adj3" fmla="val 16667"/>
            </a:avLst>
          </a:prstGeom>
          <a:noFill/>
          <a:ln w="25400" algn="ctr">
            <a:solidFill>
              <a:srgbClr val="CC99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CC99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cs typeface="Times New Roman" panose="02020603050405020304" pitchFamily="18" charset="0"/>
              </a:rPr>
              <a:t>I use the Internet  …  </a:t>
            </a:r>
            <a:endParaRPr lang="zh-CN" altLang="en-US">
              <a:cs typeface="Times New Roman" panose="02020603050405020304" pitchFamily="18" charset="0"/>
            </a:endParaRPr>
          </a:p>
        </p:txBody>
      </p:sp>
      <p:sp>
        <p:nvSpPr>
          <p:cNvPr id="8" name="圆角矩形标注 7"/>
          <p:cNvSpPr>
            <a:spLocks noChangeArrowheads="1"/>
          </p:cNvSpPr>
          <p:nvPr/>
        </p:nvSpPr>
        <p:spPr bwMode="auto">
          <a:xfrm>
            <a:off x="1923480" y="4659778"/>
            <a:ext cx="6764808" cy="706441"/>
          </a:xfrm>
          <a:prstGeom prst="wedgeRoundRectCallout">
            <a:avLst>
              <a:gd name="adj1" fmla="val -53007"/>
              <a:gd name="adj2" fmla="val -163251"/>
              <a:gd name="adj3" fmla="val 16667"/>
            </a:avLst>
          </a:prstGeom>
          <a:noFill/>
          <a:ln w="25400" algn="ctr">
            <a:solidFill>
              <a:srgbClr val="99CC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cs typeface="Times New Roman" panose="02020603050405020304" pitchFamily="18" charset="0"/>
              </a:rPr>
              <a:t>What’s your favorite </a:t>
            </a:r>
            <a:r>
              <a:rPr lang="en-US" altLang="zh-CN" dirty="0" smtClean="0">
                <a:cs typeface="Times New Roman" panose="02020603050405020304" pitchFamily="18" charset="0"/>
              </a:rPr>
              <a:t>website (</a:t>
            </a:r>
            <a:r>
              <a:rPr lang="zh-CN" altLang="en-US" dirty="0" smtClean="0">
                <a:cs typeface="Times New Roman" panose="02020603050405020304" pitchFamily="18" charset="0"/>
              </a:rPr>
              <a:t>网站</a:t>
            </a:r>
            <a:r>
              <a:rPr lang="en-US" altLang="zh-CN" dirty="0" smtClean="0">
                <a:cs typeface="Times New Roman" panose="02020603050405020304" pitchFamily="18" charset="0"/>
              </a:rPr>
              <a:t>)?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9" name="圆角矩形标注 8"/>
          <p:cNvSpPr>
            <a:spLocks noChangeArrowheads="1"/>
          </p:cNvSpPr>
          <p:nvPr/>
        </p:nvSpPr>
        <p:spPr bwMode="auto">
          <a:xfrm>
            <a:off x="7715200" y="5664496"/>
            <a:ext cx="1187450" cy="720725"/>
          </a:xfrm>
          <a:prstGeom prst="wedgeRoundRectCallout">
            <a:avLst>
              <a:gd name="adj1" fmla="val 103344"/>
              <a:gd name="adj2" fmla="val -125332"/>
              <a:gd name="adj3" fmla="val 16667"/>
            </a:avLst>
          </a:prstGeom>
          <a:noFill/>
          <a:ln w="25400" algn="ctr">
            <a:solidFill>
              <a:srgbClr val="CC99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CC99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cs typeface="Times New Roman" panose="02020603050405020304" pitchFamily="18" charset="0"/>
              </a:rPr>
              <a:t>…</a:t>
            </a:r>
            <a:endParaRPr lang="zh-CN" altLang="en-US">
              <a:cs typeface="Times New Roman" panose="02020603050405020304" pitchFamily="18" charset="0"/>
            </a:endParaRPr>
          </a:p>
        </p:txBody>
      </p:sp>
      <p:pic>
        <p:nvPicPr>
          <p:cNvPr id="20493" name="Picture 13" descr="Pair work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106" y="692696"/>
            <a:ext cx="3671888" cy="98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540" y="330435"/>
            <a:ext cx="2540584" cy="269937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0" t="-2248" r="51813" b="-1"/>
          <a:stretch>
            <a:fillRect/>
          </a:stretch>
        </p:blipFill>
        <p:spPr>
          <a:xfrm>
            <a:off x="363932" y="2654372"/>
            <a:ext cx="1414553" cy="237048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18" t="650" r="20621"/>
          <a:stretch>
            <a:fillRect/>
          </a:stretch>
        </p:blipFill>
        <p:spPr>
          <a:xfrm>
            <a:off x="9572674" y="3860409"/>
            <a:ext cx="1512169" cy="252481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  <p:bldP spid="9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标注 5"/>
          <p:cNvSpPr>
            <a:spLocks noChangeArrowheads="1"/>
          </p:cNvSpPr>
          <p:nvPr/>
        </p:nvSpPr>
        <p:spPr bwMode="auto">
          <a:xfrm>
            <a:off x="2100090" y="902855"/>
            <a:ext cx="4681537" cy="1222375"/>
          </a:xfrm>
          <a:prstGeom prst="wedgeRoundRectCallout">
            <a:avLst>
              <a:gd name="adj1" fmla="val -53864"/>
              <a:gd name="adj2" fmla="val 83768"/>
              <a:gd name="adj3" fmla="val 16667"/>
            </a:avLst>
          </a:prstGeom>
          <a:noFill/>
          <a:ln w="25400" algn="ctr">
            <a:solidFill>
              <a:srgbClr val="99CC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How often </a:t>
            </a:r>
            <a:r>
              <a:rPr lang="en-US" altLang="zh-CN" dirty="0">
                <a:cs typeface="Times New Roman" panose="02020603050405020304" pitchFamily="18" charset="0"/>
              </a:rPr>
              <a:t>do you read English books?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7" name="圆角矩形标注 6"/>
          <p:cNvSpPr>
            <a:spLocks noChangeArrowheads="1"/>
          </p:cNvSpPr>
          <p:nvPr/>
        </p:nvSpPr>
        <p:spPr bwMode="auto">
          <a:xfrm>
            <a:off x="8508032" y="825751"/>
            <a:ext cx="3276600" cy="1235097"/>
          </a:xfrm>
          <a:prstGeom prst="wedgeRoundRectCallout">
            <a:avLst>
              <a:gd name="adj1" fmla="val 6006"/>
              <a:gd name="adj2" fmla="val 136784"/>
              <a:gd name="adj3" fmla="val 16667"/>
            </a:avLst>
          </a:prstGeom>
          <a:noFill/>
          <a:ln w="25400" algn="ctr">
            <a:solidFill>
              <a:srgbClr val="CC99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I read English books…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8" name="圆角矩形标注 7"/>
          <p:cNvSpPr>
            <a:spLocks noChangeArrowheads="1"/>
          </p:cNvSpPr>
          <p:nvPr/>
        </p:nvSpPr>
        <p:spPr bwMode="auto">
          <a:xfrm>
            <a:off x="2242580" y="2959657"/>
            <a:ext cx="5377101" cy="696740"/>
          </a:xfrm>
          <a:prstGeom prst="wedgeRoundRectCallout">
            <a:avLst>
              <a:gd name="adj1" fmla="val -60235"/>
              <a:gd name="adj2" fmla="val -46869"/>
              <a:gd name="adj3" fmla="val 16667"/>
            </a:avLst>
          </a:prstGeom>
          <a:noFill/>
          <a:ln w="25400" algn="ctr">
            <a:solidFill>
              <a:srgbClr val="99CC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What’s your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favorite</a:t>
            </a:r>
            <a:r>
              <a:rPr lang="en-US" altLang="zh-CN" dirty="0">
                <a:cs typeface="Times New Roman" panose="02020603050405020304" pitchFamily="18" charset="0"/>
              </a:rPr>
              <a:t> book?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9" name="圆角矩形标注 8"/>
          <p:cNvSpPr>
            <a:spLocks noChangeArrowheads="1"/>
          </p:cNvSpPr>
          <p:nvPr/>
        </p:nvSpPr>
        <p:spPr bwMode="auto">
          <a:xfrm>
            <a:off x="7932565" y="2918979"/>
            <a:ext cx="1620837" cy="1081088"/>
          </a:xfrm>
          <a:prstGeom prst="wedgeRoundRectCallout">
            <a:avLst>
              <a:gd name="adj1" fmla="val 75561"/>
              <a:gd name="adj2" fmla="val 38693"/>
              <a:gd name="adj3" fmla="val 16667"/>
            </a:avLst>
          </a:prstGeom>
          <a:noFill/>
          <a:ln w="25400" algn="ctr">
            <a:solidFill>
              <a:srgbClr val="CC99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>
                <a:cs typeface="Times New Roman" panose="02020603050405020304" pitchFamily="18" charset="0"/>
              </a:rPr>
              <a:t>...</a:t>
            </a:r>
            <a:endParaRPr lang="zh-CN" altLang="en-US">
              <a:cs typeface="Times New Roman" panose="02020603050405020304" pitchFamily="18" charset="0"/>
            </a:endParaRPr>
          </a:p>
        </p:txBody>
      </p:sp>
      <p:sp>
        <p:nvSpPr>
          <p:cNvPr id="2" name="圆角矩形标注 5"/>
          <p:cNvSpPr>
            <a:spLocks noChangeArrowheads="1"/>
          </p:cNvSpPr>
          <p:nvPr/>
        </p:nvSpPr>
        <p:spPr bwMode="auto">
          <a:xfrm>
            <a:off x="1932897" y="4544156"/>
            <a:ext cx="5180013" cy="613036"/>
          </a:xfrm>
          <a:prstGeom prst="wedgeRoundRectCallout">
            <a:avLst>
              <a:gd name="adj1" fmla="val -50131"/>
              <a:gd name="adj2" fmla="val -124020"/>
              <a:gd name="adj3" fmla="val 16667"/>
            </a:avLst>
          </a:prstGeom>
          <a:noFill/>
          <a:ln w="25400" algn="ctr">
            <a:solidFill>
              <a:srgbClr val="99CC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How often </a:t>
            </a:r>
            <a:r>
              <a:rPr lang="en-US" altLang="zh-CN" dirty="0">
                <a:cs typeface="Times New Roman" panose="02020603050405020304" pitchFamily="18" charset="0"/>
              </a:rPr>
              <a:t>do you read it?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3" name="圆角矩形标注 6"/>
          <p:cNvSpPr>
            <a:spLocks noChangeArrowheads="1"/>
          </p:cNvSpPr>
          <p:nvPr/>
        </p:nvSpPr>
        <p:spPr bwMode="auto">
          <a:xfrm>
            <a:off x="7861127" y="5012208"/>
            <a:ext cx="1692275" cy="1081088"/>
          </a:xfrm>
          <a:prstGeom prst="wedgeRoundRectCallout">
            <a:avLst>
              <a:gd name="adj1" fmla="val 63040"/>
              <a:gd name="adj2" fmla="val -122395"/>
              <a:gd name="adj3" fmla="val 16667"/>
            </a:avLst>
          </a:prstGeom>
          <a:noFill/>
          <a:ln w="25400" algn="ctr">
            <a:solidFill>
              <a:srgbClr val="CC99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>
                <a:cs typeface="Times New Roman" panose="02020603050405020304" pitchFamily="18" charset="0"/>
              </a:rPr>
              <a:t>…</a:t>
            </a:r>
            <a:endParaRPr lang="zh-CN" altLang="en-US"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0" t="-2248" r="51813" b="-1"/>
          <a:stretch>
            <a:fillRect/>
          </a:stretch>
        </p:blipFill>
        <p:spPr>
          <a:xfrm>
            <a:off x="377186" y="2014318"/>
            <a:ext cx="1414553" cy="237048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18" t="650" r="20621"/>
          <a:stretch>
            <a:fillRect/>
          </a:stretch>
        </p:blipFill>
        <p:spPr>
          <a:xfrm>
            <a:off x="9723886" y="3122399"/>
            <a:ext cx="1512169" cy="252481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  <p:bldP spid="9" grpId="0" bldLvl="0" animBg="1"/>
      <p:bldP spid="2" grpId="0" bldLvl="0" animBg="1"/>
      <p:bldP spid="3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8" name="Text Box 5"/>
          <p:cNvSpPr txBox="1">
            <a:spLocks noChangeArrowheads="1"/>
          </p:cNvSpPr>
          <p:nvPr/>
        </p:nvSpPr>
        <p:spPr bwMode="auto">
          <a:xfrm>
            <a:off x="618680" y="1226404"/>
            <a:ext cx="11161240" cy="358636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eriod"/>
            </a:pPr>
            <a:r>
              <a:rPr lang="en-US" altLang="zh-CN" dirty="0" smtClean="0"/>
              <a:t>Is Claire free next week? Why?</a:t>
            </a:r>
            <a:endParaRPr lang="en-US" altLang="zh-CN" dirty="0" smtClean="0"/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eriod"/>
            </a:pPr>
            <a:endParaRPr lang="en-US" altLang="zh-CN" dirty="0" smtClean="0"/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eriod"/>
            </a:pPr>
            <a:r>
              <a:rPr lang="en-US" altLang="zh-CN" dirty="0" smtClean="0"/>
              <a:t>What kind of dance is Claire learning?</a:t>
            </a:r>
            <a:endParaRPr lang="en-US" altLang="zh-CN" dirty="0" smtClean="0"/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eriod"/>
            </a:pPr>
            <a:endParaRPr lang="en-US" altLang="zh-CN" dirty="0"/>
          </a:p>
          <a:p>
            <a:pPr marL="514350" indent="-514350" eaLnBrk="1" hangingPunct="1">
              <a:lnSpc>
                <a:spcPct val="120000"/>
              </a:lnSpc>
              <a:spcBef>
                <a:spcPts val="0"/>
              </a:spcBef>
              <a:buAutoNum type="arabicPeriod"/>
            </a:pPr>
            <a:r>
              <a:rPr lang="en-US" altLang="zh-CN" dirty="0" smtClean="0"/>
              <a:t>What does Claire invite Jack to do? When can Jack join Claire for the activity?</a:t>
            </a:r>
            <a:endParaRPr lang="en-US" altLang="zh-CN" dirty="0"/>
          </a:p>
        </p:txBody>
      </p:sp>
      <p:sp>
        <p:nvSpPr>
          <p:cNvPr id="10" name="Text Box 20"/>
          <p:cNvSpPr txBox="1">
            <a:spLocks noChangeArrowheads="1"/>
          </p:cNvSpPr>
          <p:nvPr/>
        </p:nvSpPr>
        <p:spPr bwMode="auto">
          <a:xfrm>
            <a:off x="1122736" y="1802351"/>
            <a:ext cx="10657184" cy="68326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>
                <a:solidFill>
                  <a:srgbClr val="FF0000"/>
                </a:solidFill>
              </a:rPr>
              <a:t>No, she isn’t free. Because the next week is quite full for her.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623392" y="548680"/>
            <a:ext cx="10873208" cy="628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Read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the conversation and </a:t>
            </a: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answer the questions.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 Box 20"/>
          <p:cNvSpPr txBox="1">
            <a:spLocks noChangeArrowheads="1"/>
          </p:cNvSpPr>
          <p:nvPr/>
        </p:nvSpPr>
        <p:spPr bwMode="auto">
          <a:xfrm>
            <a:off x="1194744" y="3017481"/>
            <a:ext cx="8414456" cy="631711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>
                <a:solidFill>
                  <a:srgbClr val="FF0000"/>
                </a:solidFill>
              </a:rPr>
              <a:t>She is learning swing dance.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9" name="Text Box 20"/>
          <p:cNvSpPr txBox="1">
            <a:spLocks noChangeArrowheads="1"/>
          </p:cNvSpPr>
          <p:nvPr/>
        </p:nvSpPr>
        <p:spPr bwMode="auto">
          <a:xfrm>
            <a:off x="1194744" y="4781159"/>
            <a:ext cx="10153128" cy="127419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>
                <a:solidFill>
                  <a:srgbClr val="FF0000"/>
                </a:solidFill>
              </a:rPr>
              <a:t>She invites Jack to play tennis. Jack can join Claire on Tuesday.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81"/>
          <a:stretch>
            <a:fillRect/>
          </a:stretch>
        </p:blipFill>
        <p:spPr>
          <a:xfrm>
            <a:off x="5968189" y="548680"/>
            <a:ext cx="6080489" cy="562181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02656" y="1262814"/>
            <a:ext cx="4916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cap="none" spc="0" dirty="0" smtClean="0">
                <a:ln w="0"/>
                <a:solidFill>
                  <a:srgbClr val="0000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Ask and answer</a:t>
            </a:r>
            <a:endParaRPr lang="zh-CN" altLang="en-US" sz="5400" cap="none" spc="0" dirty="0">
              <a:ln w="0"/>
              <a:solidFill>
                <a:srgbClr val="0000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54" y="87591"/>
            <a:ext cx="5346309" cy="1436628"/>
          </a:xfrm>
          <a:prstGeom prst="rect">
            <a:avLst/>
          </a:prstGeom>
        </p:spPr>
      </p:pic>
      <p:graphicFrame>
        <p:nvGraphicFramePr>
          <p:cNvPr id="6" name="Group 51"/>
          <p:cNvGraphicFramePr>
            <a:graphicFrameLocks noGrp="1"/>
          </p:cNvGraphicFramePr>
          <p:nvPr/>
        </p:nvGraphicFramePr>
        <p:xfrm>
          <a:off x="227185" y="2348880"/>
          <a:ext cx="6048672" cy="4061520"/>
        </p:xfrm>
        <a:graphic>
          <a:graphicData uri="http://schemas.openxmlformats.org/drawingml/2006/table">
            <a:tbl>
              <a:tblPr/>
              <a:tblGrid>
                <a:gridCol w="3024336"/>
                <a:gridCol w="3024336"/>
              </a:tblGrid>
              <a:tr h="481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Activities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How often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4814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go to the movies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once a month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814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watch TV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twice a week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814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shop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twice a month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782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exercise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three times a week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782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read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every day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6524659" y="1124744"/>
            <a:ext cx="5195183" cy="35394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446405" indent="-44640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885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065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1483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225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797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369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941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513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tabLst>
                <a:tab pos="533400" algn="l"/>
              </a:tabLst>
            </a:pPr>
            <a:r>
              <a:rPr lang="en-US" altLang="zh-CN" dirty="0" smtClean="0"/>
              <a:t>A: How often does Cheng Tao watch TV?</a:t>
            </a:r>
            <a:endParaRPr lang="en-US" altLang="zh-CN" dirty="0" smtClean="0"/>
          </a:p>
          <a:p>
            <a:pPr eaLnBrk="1" hangingPunct="1">
              <a:tabLst>
                <a:tab pos="533400" algn="l"/>
              </a:tabLst>
            </a:pPr>
            <a:r>
              <a:rPr lang="en-US" altLang="zh-CN" dirty="0" smtClean="0"/>
              <a:t>B: He watches TV twice a week.</a:t>
            </a:r>
            <a:endParaRPr lang="en-US" altLang="zh-CN" dirty="0" smtClean="0"/>
          </a:p>
          <a:p>
            <a:pPr eaLnBrk="1" hangingPunct="1">
              <a:tabLst>
                <a:tab pos="533400" algn="l"/>
              </a:tabLst>
            </a:pPr>
            <a:r>
              <a:rPr lang="en-US" altLang="zh-CN" dirty="0" smtClean="0"/>
              <a:t>A: How often does Cheng Tao…?</a:t>
            </a:r>
            <a:endParaRPr lang="en-US" altLang="zh-CN" dirty="0" smtClean="0"/>
          </a:p>
          <a:p>
            <a:pPr eaLnBrk="1" hangingPunct="1">
              <a:tabLst>
                <a:tab pos="533400" algn="l"/>
              </a:tabLst>
            </a:pPr>
            <a:r>
              <a:rPr lang="en-US" altLang="zh-CN" dirty="0" smtClean="0"/>
              <a:t>B:</a:t>
            </a:r>
            <a:r>
              <a:rPr lang="zh-CN" altLang="en-US" dirty="0"/>
              <a:t> </a:t>
            </a:r>
            <a:r>
              <a:rPr lang="en-US" altLang="zh-CN" dirty="0" smtClean="0"/>
              <a:t>He…</a:t>
            </a:r>
            <a:endParaRPr lang="en-US" altLang="zh-C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WordArt 2"/>
          <p:cNvSpPr>
            <a:spLocks noChangeArrowheads="1" noChangeShapeType="1" noTextEdit="1"/>
          </p:cNvSpPr>
          <p:nvPr/>
        </p:nvSpPr>
        <p:spPr bwMode="auto">
          <a:xfrm>
            <a:off x="8904312" y="1124744"/>
            <a:ext cx="2592958" cy="720601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kern="10" dirty="0">
                <a:ln w="9525">
                  <a:solidFill>
                    <a:srgbClr val="000000"/>
                  </a:solidFill>
                  <a:round/>
                </a:ln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2</a:t>
            </a:r>
            <a:endParaRPr lang="zh-CN" altLang="en-US" sz="3600" kern="10" dirty="0">
              <a:ln w="9525">
                <a:solidFill>
                  <a:srgbClr val="000000"/>
                </a:solidFill>
                <a:round/>
              </a:ln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WordArt 4"/>
          <p:cNvSpPr>
            <a:spLocks noChangeArrowheads="1" noChangeShapeType="1" noTextEdit="1"/>
          </p:cNvSpPr>
          <p:nvPr/>
        </p:nvSpPr>
        <p:spPr bwMode="auto">
          <a:xfrm>
            <a:off x="5015880" y="1412776"/>
            <a:ext cx="6840612" cy="620688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spcFirstLastPara="1" wrap="none" fromWordArt="1">
            <a:prstTxWarp prst="textArchUp">
              <a:avLst>
                <a:gd name="adj" fmla="val 10800000"/>
              </a:avLst>
            </a:prstTxWarp>
          </a:bodyPr>
          <a:lstStyle/>
          <a:p>
            <a:pPr algn="ctr"/>
            <a:r>
              <a:rPr lang="en-US" altLang="zh-CN" sz="4800" kern="10" dirty="0">
                <a:ln w="12700">
                  <a:solidFill>
                    <a:srgbClr val="EAEAEA"/>
                  </a:solidFill>
                  <a:round/>
                </a:ln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2 </a:t>
            </a:r>
            <a:endParaRPr lang="en-US" altLang="zh-CN" sz="4800" kern="10" dirty="0">
              <a:ln w="12700">
                <a:solidFill>
                  <a:srgbClr val="EAEAEA"/>
                </a:solidFill>
                <a:round/>
              </a:ln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4800" kern="10" dirty="0">
                <a:ln w="12700">
                  <a:solidFill>
                    <a:srgbClr val="EAEAEA"/>
                  </a:solidFill>
                  <a:round/>
                </a:ln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often do you exercise?</a:t>
            </a:r>
            <a:endParaRPr lang="zh-CN" altLang="en-US" sz="4800" kern="10" dirty="0">
              <a:ln w="12700">
                <a:solidFill>
                  <a:srgbClr val="EAEAEA"/>
                </a:solidFill>
                <a:round/>
              </a:ln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7670" y="116205"/>
            <a:ext cx="4444365" cy="97726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p>
            <a:pPr eaLnBrk="1" hangingPunct="1">
              <a:lnSpc>
                <a:spcPct val="12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how often</a:t>
            </a:r>
            <a:r>
              <a:rPr lang="en-US" altLang="zh-CN" sz="2400" dirty="0"/>
              <a:t> </a:t>
            </a:r>
            <a:r>
              <a:rPr kumimoji="1" lang="zh-CN" altLang="en-US" sz="2400" dirty="0" smtClean="0">
                <a:solidFill>
                  <a:srgbClr val="FF0000"/>
                </a:solidFill>
              </a:rPr>
              <a:t>多久</a:t>
            </a:r>
            <a:r>
              <a:rPr kumimoji="1" lang="zh-CN" altLang="en-US" sz="2400" dirty="0">
                <a:solidFill>
                  <a:srgbClr val="FF0000"/>
                </a:solidFill>
              </a:rPr>
              <a:t>一次</a:t>
            </a:r>
            <a:endParaRPr kumimoji="1" lang="en-US" altLang="zh-CN" sz="2400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zh-CN" sz="2400" dirty="0"/>
              <a:t>用于提问</a:t>
            </a:r>
            <a:r>
              <a:rPr lang="zh-CN" altLang="en-US" sz="2400" dirty="0">
                <a:solidFill>
                  <a:srgbClr val="FF0000"/>
                </a:solidFill>
              </a:rPr>
              <a:t>频率</a:t>
            </a:r>
            <a:r>
              <a:rPr lang="zh-CN" altLang="zh-CN" sz="2400" dirty="0"/>
              <a:t>的特殊疑问词组。</a:t>
            </a:r>
            <a:endParaRPr lang="en-US" altLang="zh-CN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253174" y="1536276"/>
            <a:ext cx="2986806" cy="2923877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1"/>
            </a:outerShdw>
          </a:effec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Look at the picture. </a:t>
            </a:r>
            <a:endParaRPr lang="en-US" altLang="zh-CN" dirty="0" smtClean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15000"/>
              </a:lnSpc>
            </a:pP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Talk about the weekend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activities.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5" y="328211"/>
            <a:ext cx="1219099" cy="121909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80" y="269015"/>
            <a:ext cx="8616660" cy="6462496"/>
          </a:xfrm>
          <a:prstGeom prst="rect">
            <a:avLst/>
          </a:prstGeom>
        </p:spPr>
      </p:pic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1402874" y="5373214"/>
            <a:ext cx="7350850" cy="1224951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noFill/>
            <a:miter lim="800000"/>
          </a:ln>
          <a:effectLst>
            <a:outerShdw dist="35921" dir="2700000" algn="ctr" rotWithShape="0">
              <a:schemeClr val="bg1"/>
            </a:outerShdw>
          </a:effec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/>
              <a:t>What do you usually do on weekends?</a:t>
            </a:r>
            <a:endParaRPr lang="en-US" altLang="zh-CN" dirty="0" smtClean="0"/>
          </a:p>
          <a:p>
            <a:pPr marL="457200" indent="-457200" eaLnBrk="1" hangingPunct="1"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/>
              <a:t>I often …</a:t>
            </a:r>
            <a:endParaRPr lang="en-US" altLang="zh-CN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85608">
            <a:off x="564745" y="5590679"/>
            <a:ext cx="790021" cy="79002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Section A 1 (1a-2d)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1" r="13820"/>
          <a:stretch>
            <a:fillRect/>
          </a:stretch>
        </p:blipFill>
        <p:spPr bwMode="auto">
          <a:xfrm>
            <a:off x="5303912" y="2852936"/>
            <a:ext cx="6264275" cy="221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Text Box 5"/>
          <p:cNvSpPr txBox="1">
            <a:spLocks noChangeArrowheads="1"/>
          </p:cNvSpPr>
          <p:nvPr/>
        </p:nvSpPr>
        <p:spPr bwMode="auto">
          <a:xfrm>
            <a:off x="1397000" y="1342390"/>
            <a:ext cx="8966835" cy="124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sz="3400" dirty="0" smtClean="0">
                <a:solidFill>
                  <a:srgbClr val="0000FF"/>
                </a:solidFill>
                <a:latin typeface="Arial" panose="020B0604020202020204" pitchFamily="34" charset="0"/>
              </a:rPr>
              <a:t>——What </a:t>
            </a:r>
            <a:r>
              <a:rPr kumimoji="1" lang="en-US" altLang="zh-CN" sz="3400" dirty="0" smtClean="0">
                <a:solidFill>
                  <a:srgbClr val="FF0000"/>
                </a:solidFill>
                <a:latin typeface="Arial" panose="020B0604020202020204" pitchFamily="34" charset="0"/>
              </a:rPr>
              <a:t>do</a:t>
            </a:r>
            <a:r>
              <a:rPr kumimoji="1" lang="en-US" altLang="zh-CN" sz="3400" dirty="0" smtClean="0">
                <a:solidFill>
                  <a:srgbClr val="0000FF"/>
                </a:solidFill>
                <a:latin typeface="Arial" panose="020B0604020202020204" pitchFamily="34" charset="0"/>
              </a:rPr>
              <a:t> </a:t>
            </a:r>
            <a:r>
              <a:rPr kumimoji="1" lang="en-US" altLang="zh-CN" sz="3400" dirty="0">
                <a:solidFill>
                  <a:srgbClr val="FF0000"/>
                </a:solidFill>
                <a:latin typeface="Arial" panose="020B0604020202020204" pitchFamily="34" charset="0"/>
              </a:rPr>
              <a:t>you</a:t>
            </a:r>
            <a:r>
              <a:rPr kumimoji="1" lang="en-US" altLang="zh-CN" sz="3400" dirty="0">
                <a:solidFill>
                  <a:srgbClr val="0000FF"/>
                </a:solidFill>
                <a:latin typeface="Arial" panose="020B0604020202020204" pitchFamily="34" charset="0"/>
              </a:rPr>
              <a:t> usually do on</a:t>
            </a:r>
            <a:r>
              <a:rPr kumimoji="1" lang="en-US" altLang="zh-CN" sz="3400" dirty="0" smtClean="0">
                <a:solidFill>
                  <a:srgbClr val="0000FF"/>
                </a:solidFill>
                <a:latin typeface="Arial" panose="020B0604020202020204" pitchFamily="34" charset="0"/>
              </a:rPr>
              <a:t> weekends?</a:t>
            </a:r>
            <a:endParaRPr kumimoji="1" lang="en-US" altLang="zh-CN" sz="3400" dirty="0" smtClean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kumimoji="1" lang="en-US" altLang="zh-CN" sz="3400" dirty="0">
                <a:solidFill>
                  <a:srgbClr val="0000FF"/>
                </a:solidFill>
                <a:latin typeface="Arial" panose="020B0604020202020204" pitchFamily="34" charset="0"/>
              </a:rPr>
              <a:t>——I usually...</a:t>
            </a:r>
            <a:endParaRPr kumimoji="1" lang="en-US" altLang="zh-CN" sz="3400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85608">
            <a:off x="564110" y="1857514"/>
            <a:ext cx="790021" cy="79002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930" y="2779395"/>
            <a:ext cx="5047615" cy="33655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532948" y="260985"/>
            <a:ext cx="3279775" cy="101473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60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Free Talk</a:t>
            </a:r>
            <a:endParaRPr lang="en-US" altLang="zh-CN" sz="60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  <a:highlight>
                <a:srgbClr val="FFFF00"/>
              </a:highligh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2" name="Text Box 4"/>
          <p:cNvSpPr txBox="1">
            <a:spLocks noChangeArrowheads="1"/>
          </p:cNvSpPr>
          <p:nvPr/>
        </p:nvSpPr>
        <p:spPr bwMode="auto">
          <a:xfrm>
            <a:off x="552557" y="5513689"/>
            <a:ext cx="527748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FF0000"/>
                </a:solidFill>
              </a:rPr>
              <a:t>exercise/play sports/do sports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49156" name="Text Box 5"/>
          <p:cNvSpPr txBox="1">
            <a:spLocks noChangeArrowheads="1"/>
          </p:cNvSpPr>
          <p:nvPr/>
        </p:nvSpPr>
        <p:spPr bwMode="auto">
          <a:xfrm>
            <a:off x="1487170" y="1409700"/>
            <a:ext cx="10185400" cy="1173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——What </a:t>
            </a:r>
            <a:r>
              <a:rPr kumimoji="1" lang="en-US" altLang="zh-CN" dirty="0" smtClean="0">
                <a:solidFill>
                  <a:srgbClr val="FF0000"/>
                </a:solidFill>
                <a:latin typeface="Arial" panose="020B0604020202020204" pitchFamily="34" charset="0"/>
              </a:rPr>
              <a:t>does</a:t>
            </a:r>
            <a:r>
              <a:rPr kumimoji="1"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she</a:t>
            </a: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 usually do on</a:t>
            </a:r>
            <a:r>
              <a:rPr kumimoji="1"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 weekends?</a:t>
            </a:r>
            <a:endParaRPr kumimoji="1" lang="en-US" altLang="zh-CN" dirty="0" smtClean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——She often...</a:t>
            </a:r>
            <a:endParaRPr kumimoji="1"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49164" name="Picture 12" descr="7917063162617414751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370" y="2892425"/>
            <a:ext cx="422275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7536071" y="5586209"/>
            <a:ext cx="250063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FF0000"/>
                </a:solidFill>
              </a:rPr>
              <a:t>read (a book)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660" y="2857500"/>
            <a:ext cx="4313555" cy="26352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432175" y="384810"/>
            <a:ext cx="609600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60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sym typeface="+mn-ea"/>
              </a:rPr>
              <a:t>Ask and Answer</a:t>
            </a:r>
            <a:endParaRPr lang="en-US" altLang="zh-CN" sz="60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  <a:highlight>
                <a:srgbClr val="FFFF00"/>
              </a:highlight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4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2" grpId="0" autoUpdateAnimBg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Text Box 3"/>
          <p:cNvSpPr txBox="1">
            <a:spLocks noChangeArrowheads="1"/>
          </p:cNvSpPr>
          <p:nvPr/>
        </p:nvSpPr>
        <p:spPr bwMode="auto">
          <a:xfrm>
            <a:off x="-22750" y="5229339"/>
            <a:ext cx="355790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FF0000"/>
                </a:solidFill>
              </a:rPr>
              <a:t>play soccer/football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pic>
        <p:nvPicPr>
          <p:cNvPr id="50185" name="Picture 9" descr="093003018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45" y="1664970"/>
            <a:ext cx="3068320" cy="348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8472383" y="5157340"/>
            <a:ext cx="189885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FF0000"/>
                </a:solidFill>
              </a:rPr>
              <a:t>watch TV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835" y="1650365"/>
            <a:ext cx="3302635" cy="3499485"/>
          </a:xfrm>
          <a:prstGeom prst="rect">
            <a:avLst/>
          </a:prstGeom>
        </p:spPr>
      </p:pic>
      <p:sp>
        <p:nvSpPr>
          <p:cNvPr id="49156" name="Text Box 5"/>
          <p:cNvSpPr txBox="1">
            <a:spLocks noChangeArrowheads="1"/>
          </p:cNvSpPr>
          <p:nvPr/>
        </p:nvSpPr>
        <p:spPr bwMode="auto">
          <a:xfrm>
            <a:off x="1487170" y="476885"/>
            <a:ext cx="10185400" cy="1173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——What </a:t>
            </a:r>
            <a:r>
              <a:rPr kumimoji="1" lang="en-US" altLang="zh-CN" dirty="0" smtClean="0">
                <a:solidFill>
                  <a:srgbClr val="FF0000"/>
                </a:solidFill>
                <a:latin typeface="Arial" panose="020B0604020202020204" pitchFamily="34" charset="0"/>
              </a:rPr>
              <a:t>does</a:t>
            </a:r>
            <a:r>
              <a:rPr kumimoji="1"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he</a:t>
            </a: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 usually do on</a:t>
            </a:r>
            <a:r>
              <a:rPr kumimoji="1"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 weekends?</a:t>
            </a:r>
            <a:endParaRPr kumimoji="1" lang="en-US" altLang="zh-CN" dirty="0" smtClean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——He often...</a:t>
            </a:r>
            <a:endParaRPr kumimoji="1"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4" name="图片 3" descr="微信图片_202309172320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340" y="1685290"/>
            <a:ext cx="3343275" cy="3463925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576533" y="5040500"/>
            <a:ext cx="390906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FF0000"/>
                </a:solidFill>
              </a:rPr>
              <a:t>help with housework/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eaLnBrk="1" hangingPunct="1"/>
            <a:r>
              <a:rPr kumimoji="1" lang="en-US" altLang="zh-CN" dirty="0">
                <a:solidFill>
                  <a:srgbClr val="FF0000"/>
                </a:solidFill>
              </a:rPr>
              <a:t>do housework/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eaLnBrk="1" hangingPunct="1"/>
            <a:r>
              <a:rPr kumimoji="1" lang="en-US" altLang="zh-CN" dirty="0">
                <a:solidFill>
                  <a:srgbClr val="FF0000"/>
                </a:solidFill>
              </a:rPr>
              <a:t>do the dishes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5142" name="AutoShape 22"/>
          <p:cNvSpPr>
            <a:spLocks noChangeArrowheads="1"/>
          </p:cNvSpPr>
          <p:nvPr/>
        </p:nvSpPr>
        <p:spPr bwMode="auto">
          <a:xfrm>
            <a:off x="6671945" y="5733415"/>
            <a:ext cx="2156460" cy="951865"/>
          </a:xfrm>
          <a:prstGeom prst="wedgeRoundRectCallout">
            <a:avLst>
              <a:gd name="adj1" fmla="val -65018"/>
              <a:gd name="adj2" fmla="val -60516"/>
              <a:gd name="adj3" fmla="val 16667"/>
            </a:avLst>
          </a:prstGeom>
          <a:solidFill>
            <a:srgbClr val="7030A0"/>
          </a:solidFill>
          <a:ln>
            <a:noFill/>
          </a:ln>
          <a:effectLst/>
        </p:spPr>
        <p:txBody>
          <a:bodyPr/>
          <a:p>
            <a:r>
              <a:rPr lang="en-US" altLang="zh-CN" sz="2400" i="1" dirty="0">
                <a:solidFill>
                  <a:schemeClr val="bg1"/>
                </a:solidFill>
              </a:rPr>
              <a:t>un.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zh-CN" altLang="en-US" sz="2400" dirty="0" smtClean="0">
                <a:solidFill>
                  <a:schemeClr val="bg1"/>
                </a:solidFill>
              </a:rPr>
              <a:t>家务劳动</a:t>
            </a:r>
            <a:r>
              <a:rPr lang="en-US" altLang="zh-CN" sz="2400" dirty="0" smtClean="0">
                <a:solidFill>
                  <a:schemeClr val="bg1"/>
                </a:solidFill>
              </a:rPr>
              <a:t>;  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</a:rPr>
              <a:t>       </a:t>
            </a:r>
            <a:r>
              <a:rPr lang="zh-CN" altLang="en-US" sz="2400" dirty="0" smtClean="0">
                <a:solidFill>
                  <a:schemeClr val="bg1"/>
                </a:solidFill>
              </a:rPr>
              <a:t>家务事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5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5" grpId="0" autoUpdateAnimBg="0"/>
      <p:bldP spid="7" grpId="0"/>
      <p:bldP spid="5" grpId="0"/>
      <p:bldP spid="5142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ext Box 2"/>
          <p:cNvSpPr txBox="1">
            <a:spLocks noChangeArrowheads="1"/>
          </p:cNvSpPr>
          <p:nvPr/>
        </p:nvSpPr>
        <p:spPr bwMode="auto">
          <a:xfrm>
            <a:off x="2279650" y="5403850"/>
            <a:ext cx="328930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FF0000"/>
                </a:solidFill>
              </a:rPr>
              <a:t>go shopping/shop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895" y="1844675"/>
            <a:ext cx="3902710" cy="3559175"/>
          </a:xfrm>
          <a:prstGeom prst="rect">
            <a:avLst/>
          </a:prstGeom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7331075" y="5373370"/>
            <a:ext cx="462343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FF0000"/>
                </a:solidFill>
              </a:rPr>
              <a:t>go to the movies/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eaLnBrk="1" hangingPunct="1"/>
            <a:r>
              <a:rPr kumimoji="1" lang="en-US" altLang="zh-CN" dirty="0">
                <a:solidFill>
                  <a:srgbClr val="FF0000"/>
                </a:solidFill>
              </a:rPr>
              <a:t>see a movie/ watch a film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pic>
        <p:nvPicPr>
          <p:cNvPr id="8" name="Picture 5" descr="00221910993f0d65a8b240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135" y="1842770"/>
            <a:ext cx="3368675" cy="356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156" name="Text Box 5"/>
          <p:cNvSpPr txBox="1">
            <a:spLocks noChangeArrowheads="1"/>
          </p:cNvSpPr>
          <p:nvPr/>
        </p:nvSpPr>
        <p:spPr bwMode="auto">
          <a:xfrm>
            <a:off x="1487170" y="476885"/>
            <a:ext cx="10185400" cy="1173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——What </a:t>
            </a:r>
            <a:r>
              <a:rPr kumimoji="1" lang="en-US" altLang="zh-CN" dirty="0" smtClean="0">
                <a:solidFill>
                  <a:srgbClr val="FF0000"/>
                </a:solidFill>
                <a:latin typeface="Arial" panose="020B0604020202020204" pitchFamily="34" charset="0"/>
              </a:rPr>
              <a:t>do</a:t>
            </a:r>
            <a:r>
              <a:rPr kumimoji="1"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  <a:latin typeface="Arial" panose="020B0604020202020204" pitchFamily="34" charset="0"/>
              </a:rPr>
              <a:t>th</a:t>
            </a:r>
            <a:r>
              <a:rPr kumimoji="1"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ey</a:t>
            </a: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 usually do on</a:t>
            </a:r>
            <a:r>
              <a:rPr kumimoji="1"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 weekends?</a:t>
            </a:r>
            <a:endParaRPr kumimoji="1" lang="en-US" altLang="zh-CN" dirty="0" smtClean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——They often...</a:t>
            </a:r>
            <a:endParaRPr kumimoji="1"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7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2" grpId="0" autoUpdateAnimBg="0"/>
      <p:bldP spid="7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16"/>
          <p:cNvSpPr txBox="1">
            <a:spLocks noChangeArrowheads="1"/>
          </p:cNvSpPr>
          <p:nvPr/>
        </p:nvSpPr>
        <p:spPr bwMode="auto">
          <a:xfrm>
            <a:off x="460350" y="1785539"/>
            <a:ext cx="4064744" cy="373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dirty="0"/>
              <a:t>1. </a:t>
            </a:r>
            <a:r>
              <a:rPr lang="en-US" altLang="zh-CN" sz="3000" dirty="0"/>
              <a:t> </a:t>
            </a:r>
            <a:r>
              <a:rPr lang="en-US" altLang="zh-CN" sz="3000" dirty="0" smtClean="0"/>
              <a:t>_____________</a:t>
            </a:r>
            <a:endParaRPr lang="en-US" altLang="zh-CN" sz="3000" dirty="0"/>
          </a:p>
          <a:p>
            <a:pPr eaLnBrk="1" hangingPunct="1">
              <a:lnSpc>
                <a:spcPct val="130000"/>
              </a:lnSpc>
            </a:pPr>
            <a:r>
              <a:rPr lang="en-US" altLang="zh-CN" sz="3000" dirty="0"/>
              <a:t>     </a:t>
            </a:r>
            <a:r>
              <a:rPr lang="en-US" altLang="zh-CN" sz="3000" dirty="0" smtClean="0"/>
              <a:t>_____________</a:t>
            </a:r>
            <a:endParaRPr lang="en-US" altLang="zh-CN" sz="3000" dirty="0"/>
          </a:p>
          <a:p>
            <a:pPr eaLnBrk="1" hangingPunct="1">
              <a:lnSpc>
                <a:spcPct val="130000"/>
              </a:lnSpc>
            </a:pPr>
            <a:r>
              <a:rPr lang="en-US" altLang="zh-CN" sz="3000" dirty="0"/>
              <a:t>2.  </a:t>
            </a:r>
            <a:r>
              <a:rPr lang="en-US" altLang="zh-CN" sz="3000" dirty="0" smtClean="0"/>
              <a:t>_____________</a:t>
            </a:r>
            <a:endParaRPr lang="en-US" altLang="zh-CN" sz="3000" dirty="0"/>
          </a:p>
          <a:p>
            <a:pPr eaLnBrk="1" hangingPunct="1">
              <a:lnSpc>
                <a:spcPct val="130000"/>
              </a:lnSpc>
            </a:pPr>
            <a:r>
              <a:rPr lang="en-US" altLang="zh-CN" sz="3000" dirty="0"/>
              <a:t>3.  </a:t>
            </a:r>
            <a:r>
              <a:rPr lang="en-US" altLang="zh-CN" sz="3000" dirty="0" smtClean="0"/>
              <a:t>_____________</a:t>
            </a:r>
            <a:endParaRPr lang="en-US" altLang="zh-CN" sz="3000" dirty="0"/>
          </a:p>
          <a:p>
            <a:pPr eaLnBrk="1" hangingPunct="1">
              <a:lnSpc>
                <a:spcPct val="130000"/>
              </a:lnSpc>
            </a:pPr>
            <a:r>
              <a:rPr lang="en-US" altLang="zh-CN" sz="3000" dirty="0"/>
              <a:t>4.  </a:t>
            </a:r>
            <a:r>
              <a:rPr lang="en-US" altLang="zh-CN" sz="3000" dirty="0" smtClean="0"/>
              <a:t>_____________</a:t>
            </a:r>
            <a:endParaRPr lang="en-US" altLang="zh-CN" sz="3000" dirty="0"/>
          </a:p>
          <a:p>
            <a:pPr eaLnBrk="1" hangingPunct="1">
              <a:lnSpc>
                <a:spcPct val="130000"/>
              </a:lnSpc>
            </a:pPr>
            <a:r>
              <a:rPr lang="en-US" altLang="zh-CN" sz="3000" dirty="0"/>
              <a:t>5.  </a:t>
            </a:r>
            <a:r>
              <a:rPr lang="en-US" altLang="zh-CN" sz="3000" dirty="0" smtClean="0"/>
              <a:t>_____________</a:t>
            </a:r>
            <a:endParaRPr lang="en-US" altLang="zh-CN" sz="3000" dirty="0"/>
          </a:p>
        </p:txBody>
      </p:sp>
      <p:sp>
        <p:nvSpPr>
          <p:cNvPr id="6" name="Text Box 19"/>
          <p:cNvSpPr txBox="1">
            <a:spLocks noChangeArrowheads="1"/>
          </p:cNvSpPr>
          <p:nvPr/>
        </p:nvSpPr>
        <p:spPr bwMode="auto">
          <a:xfrm>
            <a:off x="1094482" y="1796711"/>
            <a:ext cx="2160588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help with housework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7" name="Text Box 20"/>
          <p:cNvSpPr txBox="1">
            <a:spLocks noChangeArrowheads="1"/>
          </p:cNvSpPr>
          <p:nvPr/>
        </p:nvSpPr>
        <p:spPr bwMode="auto">
          <a:xfrm>
            <a:off x="1064260" y="3573145"/>
            <a:ext cx="389128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read </a:t>
            </a:r>
            <a:r>
              <a:rPr lang="en-US" altLang="zh-CN" dirty="0" smtClean="0">
                <a:solidFill>
                  <a:srgbClr val="FF0000"/>
                </a:solidFill>
              </a:rPr>
              <a:t>(a book/books)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8" name="Text Box 21"/>
          <p:cNvSpPr txBox="1">
            <a:spLocks noChangeArrowheads="1"/>
          </p:cNvSpPr>
          <p:nvPr/>
        </p:nvSpPr>
        <p:spPr bwMode="auto">
          <a:xfrm>
            <a:off x="1064147" y="4221136"/>
            <a:ext cx="18002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exercise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9" name="Text Box 22"/>
          <p:cNvSpPr txBox="1">
            <a:spLocks noChangeArrowheads="1"/>
          </p:cNvSpPr>
          <p:nvPr/>
        </p:nvSpPr>
        <p:spPr bwMode="auto">
          <a:xfrm>
            <a:off x="1064147" y="4863637"/>
            <a:ext cx="20875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watch TV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1" name="Text Box 24"/>
          <p:cNvSpPr txBox="1">
            <a:spLocks noChangeArrowheads="1"/>
          </p:cNvSpPr>
          <p:nvPr/>
        </p:nvSpPr>
        <p:spPr bwMode="auto">
          <a:xfrm>
            <a:off x="1064260" y="3006725"/>
            <a:ext cx="350456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</a:rPr>
              <a:t>go shopping/</a:t>
            </a:r>
            <a:r>
              <a:rPr lang="en-US" altLang="zh-CN">
                <a:solidFill>
                  <a:srgbClr val="FF0000"/>
                </a:solidFill>
              </a:rPr>
              <a:t>shop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1343025" y="118110"/>
            <a:ext cx="10424160" cy="157607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1"/>
            </a:outerShdw>
          </a:effec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  <a:sym typeface="+mn-ea"/>
              </a:rPr>
              <a:t>Look at the picture. </a:t>
            </a:r>
            <a:r>
              <a:rPr lang="en-US" altLang="zh-CN" sz="2800" dirty="0" smtClean="0">
                <a:solidFill>
                  <a:srgbClr val="0000FF"/>
                </a:solidFill>
                <a:latin typeface="Arial" panose="020B0604020202020204" pitchFamily="34" charset="0"/>
              </a:rPr>
              <a:t>Make </a:t>
            </a: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</a:rPr>
              <a:t>a list(</a:t>
            </a:r>
            <a:r>
              <a:rPr lang="zh-CN" altLang="zh-CN" sz="2800" dirty="0">
                <a:solidFill>
                  <a:srgbClr val="0000FF"/>
                </a:solidFill>
                <a:latin typeface="Arial" panose="020B0604020202020204" pitchFamily="34" charset="0"/>
              </a:rPr>
              <a:t>列表；清单</a:t>
            </a: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</a:rPr>
              <a:t>) of the 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</a:rPr>
              <a:t>weekend activities</a:t>
            </a: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</a:rPr>
              <a:t>.</a:t>
            </a:r>
            <a:endParaRPr lang="en-US" altLang="zh-CN" sz="2800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15000"/>
              </a:lnSpc>
            </a:pPr>
            <a:r>
              <a:rPr lang="zh-CN" altLang="en-US" sz="2800" dirty="0">
                <a:solidFill>
                  <a:srgbClr val="0000FF"/>
                </a:solidFill>
                <a:latin typeface="Arial" panose="020B0604020202020204" pitchFamily="34" charset="0"/>
              </a:rPr>
              <a:t>看图，列举周末活动。</a:t>
            </a:r>
            <a:endParaRPr lang="zh-CN" altLang="en-US" sz="2800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698" y="1308222"/>
            <a:ext cx="6956161" cy="521712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5" y="-30564"/>
            <a:ext cx="1219099" cy="121909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" t="13382" r="-793" b="64175"/>
          <a:stretch>
            <a:fillRect/>
          </a:stretch>
        </p:blipFill>
        <p:spPr>
          <a:xfrm>
            <a:off x="2858704" y="228112"/>
            <a:ext cx="7460168" cy="1025863"/>
          </a:xfrm>
          <a:prstGeom prst="rect">
            <a:avLst/>
          </a:prstGeom>
        </p:spPr>
      </p:pic>
      <p:sp>
        <p:nvSpPr>
          <p:cNvPr id="87042" name="TextBox 3"/>
          <p:cNvSpPr txBox="1">
            <a:spLocks noChangeArrowheads="1"/>
          </p:cNvSpPr>
          <p:nvPr/>
        </p:nvSpPr>
        <p:spPr bwMode="auto">
          <a:xfrm>
            <a:off x="3423284" y="383857"/>
            <a:ext cx="5938233" cy="6832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you know these words?</a:t>
            </a:r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043" name="Rectangle 5"/>
          <p:cNvSpPr>
            <a:spLocks noChangeArrowheads="1"/>
          </p:cNvSpPr>
          <p:nvPr/>
        </p:nvSpPr>
        <p:spPr bwMode="auto">
          <a:xfrm>
            <a:off x="3874961" y="2655889"/>
            <a:ext cx="457200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1" lang="en-US" altLang="zh-CN" sz="4000">
              <a:latin typeface="Arial" panose="020B0604020202020204" pitchFamily="34" charset="0"/>
            </a:endParaRPr>
          </a:p>
          <a:p>
            <a:pPr eaLnBrk="1" hangingPunct="1"/>
            <a:endParaRPr kumimoji="1" lang="en-US" altLang="zh-CN" sz="4000">
              <a:latin typeface="Arial" panose="020B0604020202020204" pitchFamily="34" charset="0"/>
            </a:endParaRPr>
          </a:p>
          <a:p>
            <a:pPr eaLnBrk="1" hangingPunct="1"/>
            <a:endParaRPr kumimoji="1" lang="en-US" altLang="zh-CN" sz="4000">
              <a:latin typeface="Arial" panose="020B0604020202020204" pitchFamily="34" charset="0"/>
            </a:endParaRPr>
          </a:p>
        </p:txBody>
      </p:sp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1972055" y="3721512"/>
            <a:ext cx="1438214" cy="631711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solidFill>
                  <a:schemeClr val="bg1"/>
                </a:solidFill>
                <a:cs typeface="Times New Roman" panose="02020603050405020304" pitchFamily="18" charset="0"/>
              </a:rPr>
              <a:t>usually</a:t>
            </a:r>
            <a:endParaRPr kumimoji="1" lang="zh-CN" altLang="en-US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16391" name="Rectangle 7"/>
          <p:cNvSpPr>
            <a:spLocks noChangeArrowheads="1"/>
          </p:cNvSpPr>
          <p:nvPr/>
        </p:nvSpPr>
        <p:spPr bwMode="auto">
          <a:xfrm>
            <a:off x="5856035" y="5229200"/>
            <a:ext cx="1072730" cy="68326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solidFill>
                  <a:schemeClr val="bg1"/>
                </a:solidFill>
                <a:cs typeface="Times New Roman" panose="02020603050405020304" pitchFamily="18" charset="0"/>
              </a:rPr>
              <a:t>often</a:t>
            </a:r>
            <a:endParaRPr kumimoji="1" lang="en-US" altLang="zh-CN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16392" name="Rectangle 8"/>
          <p:cNvSpPr>
            <a:spLocks noChangeArrowheads="1"/>
          </p:cNvSpPr>
          <p:nvPr/>
        </p:nvSpPr>
        <p:spPr bwMode="auto">
          <a:xfrm>
            <a:off x="8911653" y="4186798"/>
            <a:ext cx="2008883" cy="683264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solidFill>
                  <a:schemeClr val="bg1"/>
                </a:solidFill>
                <a:cs typeface="Times New Roman" panose="02020603050405020304" pitchFamily="18" charset="0"/>
              </a:rPr>
              <a:t>sometimes</a:t>
            </a:r>
            <a:endParaRPr kumimoji="1" lang="en-US" altLang="zh-CN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16393" name="Rectangle 9"/>
          <p:cNvSpPr>
            <a:spLocks noChangeArrowheads="1"/>
          </p:cNvSpPr>
          <p:nvPr/>
        </p:nvSpPr>
        <p:spPr bwMode="auto">
          <a:xfrm>
            <a:off x="2562172" y="4614774"/>
            <a:ext cx="1165704" cy="68326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solidFill>
                  <a:schemeClr val="bg1"/>
                </a:solidFill>
                <a:cs typeface="Times New Roman" panose="02020603050405020304" pitchFamily="18" charset="0"/>
              </a:rPr>
              <a:t>never</a:t>
            </a:r>
            <a:endParaRPr kumimoji="1" lang="en-US" altLang="zh-CN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16394" name="Rectangle 10"/>
          <p:cNvSpPr>
            <a:spLocks noChangeArrowheads="1"/>
          </p:cNvSpPr>
          <p:nvPr/>
        </p:nvSpPr>
        <p:spPr bwMode="auto">
          <a:xfrm>
            <a:off x="9230651" y="3083508"/>
            <a:ext cx="1370888" cy="63171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solidFill>
                  <a:schemeClr val="bg1"/>
                </a:solidFill>
                <a:cs typeface="Times New Roman" panose="02020603050405020304" pitchFamily="18" charset="0"/>
              </a:rPr>
              <a:t>always</a:t>
            </a:r>
            <a:endParaRPr kumimoji="1" lang="zh-CN" altLang="en-US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16395" name="Rectangle 11"/>
          <p:cNvSpPr>
            <a:spLocks noChangeArrowheads="1"/>
          </p:cNvSpPr>
          <p:nvPr/>
        </p:nvSpPr>
        <p:spPr bwMode="auto">
          <a:xfrm>
            <a:off x="1721485" y="2122805"/>
            <a:ext cx="2355850" cy="681990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solidFill>
                  <a:schemeClr val="bg1"/>
                </a:solidFill>
                <a:cs typeface="Times New Roman" panose="02020603050405020304" pitchFamily="18" charset="0"/>
              </a:rPr>
              <a:t>hardly ever </a:t>
            </a:r>
            <a:endParaRPr kumimoji="1" lang="zh-CN" altLang="en-US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3145024" y="1245401"/>
            <a:ext cx="6771071" cy="6832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</a:rPr>
              <a:t>请根据发生频率的不同由高到低排列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2" name="AutoShape 24"/>
          <p:cNvSpPr>
            <a:spLocks noChangeArrowheads="1"/>
          </p:cNvSpPr>
          <p:nvPr/>
        </p:nvSpPr>
        <p:spPr bwMode="auto">
          <a:xfrm>
            <a:off x="335280" y="1394460"/>
            <a:ext cx="2009775" cy="538480"/>
          </a:xfrm>
          <a:prstGeom prst="wedgeRoundRectCallout">
            <a:avLst>
              <a:gd name="adj1" fmla="val -11538"/>
              <a:gd name="adj2" fmla="val 84884"/>
              <a:gd name="adj3" fmla="val 16667"/>
            </a:avLst>
          </a:prstGeom>
          <a:solidFill>
            <a:srgbClr val="FFC000"/>
          </a:solidFill>
          <a:ln>
            <a:noFill/>
          </a:ln>
          <a:effectLst/>
        </p:spPr>
        <p:txBody>
          <a:bodyPr/>
          <a:lstStyle/>
          <a:p>
            <a:pPr marL="722630" indent="-722630">
              <a:spcBef>
                <a:spcPts val="0"/>
              </a:spcBef>
            </a:pPr>
            <a:r>
              <a:rPr lang="en-US" altLang="zh-CN" sz="2800" i="1" dirty="0">
                <a:solidFill>
                  <a:schemeClr val="bg1"/>
                </a:solidFill>
              </a:rPr>
              <a:t>adv.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zh-CN" altLang="en-US" sz="2800" dirty="0">
                <a:solidFill>
                  <a:schemeClr val="bg1"/>
                </a:solidFill>
              </a:rPr>
              <a:t>几乎</a:t>
            </a:r>
            <a:r>
              <a:rPr lang="zh-CN" altLang="en-US" sz="2800" dirty="0" smtClean="0">
                <a:solidFill>
                  <a:schemeClr val="bg1"/>
                </a:solidFill>
              </a:rPr>
              <a:t>不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175941" y="2894538"/>
            <a:ext cx="5067679" cy="565423"/>
          </a:xfrm>
          <a:prstGeom prst="wedgeRoundRectCallout">
            <a:avLst>
              <a:gd name="adj1" fmla="val -11828"/>
              <a:gd name="adj2" fmla="val -70440"/>
              <a:gd name="adj3" fmla="val 16667"/>
            </a:avLst>
          </a:prstGeom>
          <a:solidFill>
            <a:srgbClr val="FFC000"/>
          </a:solidFill>
          <a:ln>
            <a:noFill/>
          </a:ln>
          <a:effectLst/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2800" i="1" dirty="0">
                <a:solidFill>
                  <a:schemeClr val="bg1"/>
                </a:solidFill>
              </a:rPr>
              <a:t>adv.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zh-CN" altLang="en-US" sz="2800" dirty="0">
                <a:solidFill>
                  <a:schemeClr val="bg1"/>
                </a:solidFill>
              </a:rPr>
              <a:t>在任何时候；从来；曾经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88066" name="Text Box 8"/>
          <p:cNvSpPr txBox="1">
            <a:spLocks noChangeArrowheads="1"/>
          </p:cNvSpPr>
          <p:nvPr/>
        </p:nvSpPr>
        <p:spPr bwMode="auto">
          <a:xfrm>
            <a:off x="1913709" y="1679762"/>
            <a:ext cx="2232025" cy="507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3600" dirty="0">
                <a:cs typeface="Times New Roman" panose="02020603050405020304" pitchFamily="18" charset="0"/>
              </a:rPr>
              <a:t>总是</a:t>
            </a:r>
            <a:endParaRPr kumimoji="1" lang="zh-CN" altLang="en-US" sz="3600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3600" dirty="0">
                <a:cs typeface="Times New Roman" panose="02020603050405020304" pitchFamily="18" charset="0"/>
              </a:rPr>
              <a:t>通常</a:t>
            </a:r>
            <a:endParaRPr kumimoji="1" lang="zh-CN" altLang="en-US" sz="3600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3600" dirty="0">
                <a:cs typeface="Times New Roman" panose="02020603050405020304" pitchFamily="18" charset="0"/>
              </a:rPr>
              <a:t>常常</a:t>
            </a:r>
            <a:endParaRPr kumimoji="1" lang="zh-CN" altLang="en-US" sz="3600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3600" dirty="0">
                <a:cs typeface="Times New Roman" panose="02020603050405020304" pitchFamily="18" charset="0"/>
              </a:rPr>
              <a:t>有时</a:t>
            </a:r>
            <a:endParaRPr kumimoji="1" lang="zh-CN" altLang="en-US" sz="3600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3600" dirty="0">
                <a:cs typeface="Times New Roman" panose="02020603050405020304" pitchFamily="18" charset="0"/>
              </a:rPr>
              <a:t>几乎从不</a:t>
            </a:r>
            <a:endParaRPr kumimoji="1" lang="zh-CN" altLang="en-US" sz="3600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3600" dirty="0">
                <a:cs typeface="Times New Roman" panose="02020603050405020304" pitchFamily="18" charset="0"/>
              </a:rPr>
              <a:t>从未</a:t>
            </a:r>
            <a:endParaRPr kumimoji="1" lang="zh-CN" altLang="en-US" sz="3600" dirty="0">
              <a:cs typeface="Times New Roman" panose="02020603050405020304" pitchFamily="18" charset="0"/>
            </a:endParaRP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8633662" y="1931861"/>
            <a:ext cx="1550988" cy="4815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100%</a:t>
            </a:r>
            <a:endParaRPr kumimoji="1"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kumimoji="1"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kumimoji="1"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kumimoji="1"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kumimoji="1"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  </a:t>
            </a:r>
            <a:endParaRPr kumimoji="1"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kumimoji="1"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 0%</a:t>
            </a:r>
            <a:endParaRPr kumimoji="1" lang="zh-CN" altLang="en-US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4351" name="Line 15"/>
          <p:cNvSpPr>
            <a:spLocks noChangeShapeType="1"/>
          </p:cNvSpPr>
          <p:nvPr/>
        </p:nvSpPr>
        <p:spPr bwMode="auto">
          <a:xfrm>
            <a:off x="9065260" y="2508885"/>
            <a:ext cx="5715" cy="3721735"/>
          </a:xfrm>
          <a:prstGeom prst="line">
            <a:avLst/>
          </a:prstGeom>
          <a:noFill/>
          <a:ln w="57150">
            <a:solidFill>
              <a:srgbClr val="CC00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85185E-6 L -0.2888 -0.1590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40" y="-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59259E-6 L 0.30886 -0.12801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43" y="-6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48148E-6 L 0.00013 -0.23935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63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4.81481E-6 L -0.27786 0.0287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93" y="1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59259E-6 L 0.28998 0.45718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63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67" y="2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81481E-6 L 0.26563 0.20787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63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10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5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3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3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0" grpId="0" animBg="1"/>
      <p:bldP spid="16391" grpId="0" animBg="1"/>
      <p:bldP spid="16392" grpId="0" animBg="1"/>
      <p:bldP spid="16393" grpId="0" animBg="1"/>
      <p:bldP spid="16394" grpId="0" animBg="1"/>
      <p:bldP spid="16395" grpId="0" bldLvl="0" animBg="1"/>
      <p:bldP spid="16396" grpId="0" animBg="1"/>
      <p:bldP spid="12" grpId="0" bldLvl="0" animBg="1"/>
      <p:bldP spid="13" grpId="0" animBg="1"/>
      <p:bldP spid="12" grpId="1" bldLvl="0" animBg="1"/>
      <p:bldP spid="13" grpId="1" animBg="1"/>
      <p:bldP spid="14350" grpId="0"/>
      <p:bldP spid="14351" grpId="0" bldLvl="0" animBg="1"/>
      <p:bldP spid="8806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2" name="Text Box 4"/>
          <p:cNvSpPr txBox="1">
            <a:spLocks noChangeArrowheads="1"/>
          </p:cNvSpPr>
          <p:nvPr/>
        </p:nvSpPr>
        <p:spPr bwMode="auto">
          <a:xfrm>
            <a:off x="8151602" y="4437999"/>
            <a:ext cx="15702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chemeClr val="tx1"/>
                </a:solidFill>
              </a:rPr>
              <a:t>exercise</a:t>
            </a:r>
            <a:endParaRPr kumimoji="1" lang="en-US" altLang="zh-CN" dirty="0">
              <a:solidFill>
                <a:schemeClr val="tx1"/>
              </a:solidFill>
            </a:endParaRPr>
          </a:p>
        </p:txBody>
      </p:sp>
      <p:sp>
        <p:nvSpPr>
          <p:cNvPr id="49156" name="Text Box 5"/>
          <p:cNvSpPr txBox="1">
            <a:spLocks noChangeArrowheads="1"/>
          </p:cNvSpPr>
          <p:nvPr/>
        </p:nvSpPr>
        <p:spPr bwMode="auto">
          <a:xfrm>
            <a:off x="1055370" y="260985"/>
            <a:ext cx="10185400" cy="1173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——How often does </a:t>
            </a: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she ... </a:t>
            </a:r>
            <a:r>
              <a:rPr kumimoji="1"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?</a:t>
            </a:r>
            <a:endParaRPr kumimoji="1" lang="en-US" altLang="zh-CN" dirty="0" smtClean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——...</a:t>
            </a:r>
            <a:r>
              <a:rPr kumimoji="1" lang="en-US" altLang="zh-CN" sz="2000" dirty="0">
                <a:solidFill>
                  <a:srgbClr val="0000FF"/>
                </a:solidFill>
                <a:latin typeface="Arial" panose="020B0604020202020204" pitchFamily="34" charset="0"/>
              </a:rPr>
              <a:t>(</a:t>
            </a:r>
            <a:r>
              <a:rPr kumimoji="1" lang="zh-CN" altLang="en-US" sz="2000" dirty="0">
                <a:solidFill>
                  <a:srgbClr val="0000FF"/>
                </a:solidFill>
                <a:latin typeface="Arial" panose="020B0604020202020204" pitchFamily="34" charset="0"/>
              </a:rPr>
              <a:t>含</a:t>
            </a:r>
            <a:r>
              <a:rPr kumimoji="1" lang="zh-CN" altLang="zh-CN" sz="2000" dirty="0">
                <a:solidFill>
                  <a:srgbClr val="0000FF"/>
                </a:solidFill>
                <a:latin typeface="Arial" panose="020B0604020202020204" pitchFamily="34" charset="0"/>
              </a:rPr>
              <a:t>频率副词</a:t>
            </a:r>
            <a:r>
              <a:rPr kumimoji="1" lang="en-US" altLang="zh-CN" sz="2000" dirty="0">
                <a:solidFill>
                  <a:srgbClr val="0000FF"/>
                </a:solidFill>
                <a:latin typeface="Arial" panose="020B0604020202020204" pitchFamily="34" charset="0"/>
              </a:rPr>
              <a:t>/</a:t>
            </a:r>
            <a:r>
              <a:rPr kumimoji="1" lang="zh-CN" altLang="en-US" sz="2000" dirty="0">
                <a:solidFill>
                  <a:srgbClr val="0000FF"/>
                </a:solidFill>
                <a:latin typeface="Arial" panose="020B0604020202020204" pitchFamily="34" charset="0"/>
              </a:rPr>
              <a:t>频率副词词组</a:t>
            </a:r>
            <a:r>
              <a:rPr kumimoji="1" lang="en-US" altLang="zh-CN" sz="2000" dirty="0">
                <a:solidFill>
                  <a:srgbClr val="0000FF"/>
                </a:solidFill>
                <a:latin typeface="Arial" panose="020B0604020202020204" pitchFamily="34" charset="0"/>
              </a:rPr>
              <a:t>)</a:t>
            </a:r>
            <a:endParaRPr kumimoji="1" lang="en-US" altLang="zh-CN" sz="2000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49164" name="Picture 12" descr="7917063162617414751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215" y="1744345"/>
            <a:ext cx="422275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2496076" y="4438129"/>
            <a:ext cx="235394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chemeClr val="tx1"/>
                </a:solidFill>
              </a:rPr>
              <a:t>read (books)</a:t>
            </a:r>
            <a:endParaRPr kumimoji="1" lang="en-US" altLang="zh-CN" dirty="0">
              <a:solidFill>
                <a:schemeClr val="tx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660" y="1499870"/>
            <a:ext cx="4820285" cy="2870835"/>
          </a:xfrm>
          <a:prstGeom prst="rect">
            <a:avLst/>
          </a:prstGeom>
        </p:spPr>
      </p:pic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8799302" y="3860784"/>
            <a:ext cx="2259330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FF0000"/>
                </a:solidFill>
              </a:rPr>
              <a:t>once a week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4295882" y="2420604"/>
            <a:ext cx="1988185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FF0000"/>
                </a:solidFill>
              </a:rPr>
              <a:t>sometimes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271270" y="5905500"/>
            <a:ext cx="9549130" cy="68199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p>
            <a:pPr eaLnBrk="1" hangingPunct="1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FF0000"/>
                </a:solidFill>
              </a:rPr>
              <a:t>once </a:t>
            </a:r>
            <a:r>
              <a:rPr lang="zh-CN" altLang="en-US" sz="3200" dirty="0" smtClean="0">
                <a:solidFill>
                  <a:srgbClr val="FF0000"/>
                </a:solidFill>
              </a:rPr>
              <a:t>一</a:t>
            </a:r>
            <a:r>
              <a:rPr lang="zh-CN" altLang="en-US" sz="3200" dirty="0">
                <a:solidFill>
                  <a:srgbClr val="FF0000"/>
                </a:solidFill>
              </a:rPr>
              <a:t>次</a:t>
            </a:r>
            <a:r>
              <a:rPr lang="en-US" altLang="zh-CN" sz="3200" dirty="0">
                <a:solidFill>
                  <a:schemeClr val="tx1"/>
                </a:solidFill>
              </a:rPr>
              <a:t>;</a:t>
            </a:r>
            <a:r>
              <a:rPr lang="en-US" altLang="zh-CN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 smtClean="0">
                <a:solidFill>
                  <a:srgbClr val="FF0000"/>
                </a:solidFill>
              </a:rPr>
              <a:t>twice </a:t>
            </a:r>
            <a:r>
              <a:rPr lang="zh-CN" altLang="en-US" sz="3200" dirty="0" smtClean="0">
                <a:solidFill>
                  <a:srgbClr val="FF0000"/>
                </a:solidFill>
              </a:rPr>
              <a:t>两</a:t>
            </a:r>
            <a:r>
              <a:rPr lang="zh-CN" altLang="en-US" sz="3200" dirty="0">
                <a:solidFill>
                  <a:srgbClr val="FF0000"/>
                </a:solidFill>
              </a:rPr>
              <a:t>次</a:t>
            </a:r>
            <a:r>
              <a:rPr lang="en-US" altLang="zh-CN" sz="3200" dirty="0" smtClean="0"/>
              <a:t>; </a:t>
            </a:r>
            <a:r>
              <a:rPr lang="zh-CN" altLang="zh-CN" sz="3200" dirty="0" smtClean="0"/>
              <a:t>其他</a:t>
            </a:r>
            <a:r>
              <a:rPr lang="zh-CN" altLang="zh-CN" sz="3200" dirty="0"/>
              <a:t>的次数</a:t>
            </a:r>
            <a:r>
              <a:rPr lang="zh-CN" altLang="zh-CN" sz="3200" dirty="0" smtClean="0"/>
              <a:t>表达</a:t>
            </a:r>
            <a:r>
              <a:rPr lang="en-US" altLang="zh-CN" sz="3200" dirty="0" smtClean="0"/>
              <a:t> </a:t>
            </a:r>
            <a:r>
              <a:rPr lang="zh-CN" altLang="en-US" sz="3200" dirty="0" smtClean="0">
                <a:solidFill>
                  <a:srgbClr val="FF0000"/>
                </a:solidFill>
              </a:rPr>
              <a:t>数字 </a:t>
            </a:r>
            <a:r>
              <a:rPr lang="en-US" altLang="zh-CN" sz="3200" dirty="0">
                <a:solidFill>
                  <a:srgbClr val="FF0000"/>
                </a:solidFill>
              </a:rPr>
              <a:t>+ times</a:t>
            </a:r>
            <a:endParaRPr lang="zh-CN" altLang="en-US" sz="3200" dirty="0"/>
          </a:p>
        </p:txBody>
      </p:sp>
      <p:sp>
        <p:nvSpPr>
          <p:cNvPr id="25" name="矩形 24"/>
          <p:cNvSpPr/>
          <p:nvPr/>
        </p:nvSpPr>
        <p:spPr>
          <a:xfrm>
            <a:off x="1342166" y="4944270"/>
            <a:ext cx="9475004" cy="829945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p>
            <a:pPr eaLnBrk="1" hangingPunct="1"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频度副词表示事情发生的频率，通常放在</a:t>
            </a:r>
            <a:r>
              <a:rPr lang="zh-CN" altLang="en-US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动词前面</a:t>
            </a:r>
            <a:r>
              <a:rPr lang="zh-CN" altLang="en-US" sz="32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。</a:t>
            </a:r>
            <a:endParaRPr lang="zh-CN" altLang="en-US" sz="32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25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Text Box 3"/>
          <p:cNvSpPr txBox="1">
            <a:spLocks noChangeArrowheads="1"/>
          </p:cNvSpPr>
          <p:nvPr/>
        </p:nvSpPr>
        <p:spPr bwMode="auto">
          <a:xfrm>
            <a:off x="623045" y="5229339"/>
            <a:ext cx="238238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chemeClr val="tx1"/>
                </a:solidFill>
              </a:rPr>
              <a:t>play football</a:t>
            </a:r>
            <a:endParaRPr kumimoji="1" lang="en-US" altLang="zh-CN" dirty="0">
              <a:solidFill>
                <a:schemeClr val="tx1"/>
              </a:solidFill>
            </a:endParaRPr>
          </a:p>
        </p:txBody>
      </p:sp>
      <p:pic>
        <p:nvPicPr>
          <p:cNvPr id="50185" name="Picture 9" descr="093003018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" y="1677670"/>
            <a:ext cx="3166745" cy="348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8472383" y="5157340"/>
            <a:ext cx="189885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chemeClr val="tx1"/>
                </a:solidFill>
              </a:rPr>
              <a:t>watch TV</a:t>
            </a:r>
            <a:endParaRPr kumimoji="1" lang="en-US" altLang="zh-CN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835" y="1650365"/>
            <a:ext cx="3302635" cy="3499485"/>
          </a:xfrm>
          <a:prstGeom prst="rect">
            <a:avLst/>
          </a:prstGeom>
        </p:spPr>
      </p:pic>
      <p:sp>
        <p:nvSpPr>
          <p:cNvPr id="49156" name="Text Box 5"/>
          <p:cNvSpPr txBox="1">
            <a:spLocks noChangeArrowheads="1"/>
          </p:cNvSpPr>
          <p:nvPr/>
        </p:nvSpPr>
        <p:spPr bwMode="auto">
          <a:xfrm>
            <a:off x="1487170" y="476885"/>
            <a:ext cx="10185400" cy="1173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——How often does </a:t>
            </a: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he ... </a:t>
            </a:r>
            <a:r>
              <a:rPr kumimoji="1"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?</a:t>
            </a:r>
            <a:endParaRPr kumimoji="1" lang="en-US" altLang="zh-CN" dirty="0" smtClean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——He ...</a:t>
            </a:r>
            <a:endParaRPr kumimoji="1"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4" name="图片 3" descr="微信图片_202309172320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340" y="1685290"/>
            <a:ext cx="3343275" cy="3463925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576533" y="5184010"/>
            <a:ext cx="379603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chemeClr val="tx1"/>
                </a:solidFill>
              </a:rPr>
              <a:t>help with housework</a:t>
            </a:r>
            <a:endParaRPr kumimoji="1" lang="en-US" altLang="zh-CN" dirty="0">
              <a:solidFill>
                <a:schemeClr val="tx1"/>
              </a:solidFill>
            </a:endParaRP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7968087" y="1772904"/>
            <a:ext cx="2180590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FF0000"/>
                </a:solidFill>
              </a:rPr>
              <a:t>hardly ever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07142" y="4580874"/>
            <a:ext cx="2990215" cy="52197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dirty="0">
                <a:solidFill>
                  <a:srgbClr val="FF0000"/>
                </a:solidFill>
              </a:rPr>
              <a:t>three times a week</a:t>
            </a:r>
            <a:endParaRPr kumimoji="1" lang="en-US" altLang="zh-CN" sz="2800" dirty="0">
              <a:solidFill>
                <a:srgbClr val="FF0000"/>
              </a:solidFill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5231872" y="4509119"/>
            <a:ext cx="1864360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FF0000"/>
                </a:solidFill>
              </a:rPr>
              <a:t>every day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400416" y="188595"/>
            <a:ext cx="3604260" cy="101473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60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Pair Work</a:t>
            </a:r>
            <a:endParaRPr lang="en-US" altLang="zh-CN" sz="60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  <a:highlight>
                <a:srgbClr val="FFFF00"/>
              </a:highligh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ext Box 2"/>
          <p:cNvSpPr txBox="1">
            <a:spLocks noChangeArrowheads="1"/>
          </p:cNvSpPr>
          <p:nvPr/>
        </p:nvSpPr>
        <p:spPr bwMode="auto">
          <a:xfrm>
            <a:off x="2279650" y="5403850"/>
            <a:ext cx="328930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chemeClr val="tx1"/>
                </a:solidFill>
              </a:rPr>
              <a:t>go shopping/shop</a:t>
            </a:r>
            <a:endParaRPr kumimoji="1" lang="en-US" altLang="zh-CN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895" y="1844675"/>
            <a:ext cx="3902710" cy="3559175"/>
          </a:xfrm>
          <a:prstGeom prst="rect">
            <a:avLst/>
          </a:prstGeom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7361143" y="5373353"/>
            <a:ext cx="299953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chemeClr val="tx1"/>
                </a:solidFill>
              </a:rPr>
              <a:t>go to the movies</a:t>
            </a:r>
            <a:endParaRPr kumimoji="1" lang="en-US" altLang="zh-CN" dirty="0">
              <a:solidFill>
                <a:schemeClr val="tx1"/>
              </a:solidFill>
            </a:endParaRPr>
          </a:p>
        </p:txBody>
      </p:sp>
      <p:pic>
        <p:nvPicPr>
          <p:cNvPr id="8" name="Picture 5" descr="00221910993f0d65a8b240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135" y="1842770"/>
            <a:ext cx="3368675" cy="356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156" name="Text Box 5"/>
          <p:cNvSpPr txBox="1">
            <a:spLocks noChangeArrowheads="1"/>
          </p:cNvSpPr>
          <p:nvPr/>
        </p:nvSpPr>
        <p:spPr bwMode="auto">
          <a:xfrm>
            <a:off x="1487170" y="476885"/>
            <a:ext cx="10185400" cy="1173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——</a:t>
            </a:r>
            <a:r>
              <a:rPr kumimoji="1" lang="en-US" altLang="zh-CN" dirty="0" smtClean="0">
                <a:solidFill>
                  <a:srgbClr val="0000FF"/>
                </a:solidFill>
                <a:latin typeface="Arial" panose="020B0604020202020204" pitchFamily="34" charset="0"/>
                <a:sym typeface="+mn-ea"/>
              </a:rPr>
              <a:t>How often</a:t>
            </a:r>
            <a:r>
              <a:rPr kumimoji="1"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 do th</a:t>
            </a: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ey</a:t>
            </a: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 ...</a:t>
            </a:r>
            <a:r>
              <a:rPr kumimoji="1"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?</a:t>
            </a:r>
            <a:endParaRPr kumimoji="1" lang="en-US" altLang="zh-CN" dirty="0" smtClean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——They ...</a:t>
            </a:r>
            <a:endParaRPr kumimoji="1"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9264122" y="1916414"/>
            <a:ext cx="1402080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FF0000"/>
                </a:solidFill>
              </a:rPr>
              <a:t>seldom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359892" y="4653264"/>
            <a:ext cx="2371725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FF0000"/>
                </a:solidFill>
              </a:rPr>
              <a:t>twice a week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318288"/>
            <a:ext cx="5134478" cy="924439"/>
          </a:xfrm>
          <a:prstGeom prst="rect">
            <a:avLst/>
          </a:prstGeom>
        </p:spPr>
      </p:pic>
      <p:sp>
        <p:nvSpPr>
          <p:cNvPr id="88066" name="Text Box 8"/>
          <p:cNvSpPr txBox="1">
            <a:spLocks noChangeArrowheads="1"/>
          </p:cNvSpPr>
          <p:nvPr/>
        </p:nvSpPr>
        <p:spPr bwMode="auto">
          <a:xfrm>
            <a:off x="693874" y="1679762"/>
            <a:ext cx="2232025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>
                <a:cs typeface="Times New Roman" panose="02020603050405020304" pitchFamily="18" charset="0"/>
              </a:rPr>
              <a:t>总是</a:t>
            </a:r>
            <a:endParaRPr kumimoji="1" lang="zh-CN" altLang="en-US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>
                <a:cs typeface="Times New Roman" panose="02020603050405020304" pitchFamily="18" charset="0"/>
              </a:rPr>
              <a:t>通常</a:t>
            </a:r>
            <a:endParaRPr kumimoji="1" lang="zh-CN" altLang="en-US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>
                <a:cs typeface="Times New Roman" panose="02020603050405020304" pitchFamily="18" charset="0"/>
              </a:rPr>
              <a:t>常常</a:t>
            </a:r>
            <a:endParaRPr kumimoji="1" lang="zh-CN" altLang="en-US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>
                <a:cs typeface="Times New Roman" panose="02020603050405020304" pitchFamily="18" charset="0"/>
              </a:rPr>
              <a:t>有时</a:t>
            </a:r>
            <a:endParaRPr kumimoji="1" lang="zh-CN" altLang="en-US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>
                <a:cs typeface="Times New Roman" panose="02020603050405020304" pitchFamily="18" charset="0"/>
              </a:rPr>
              <a:t>几乎不曾</a:t>
            </a:r>
            <a:endParaRPr kumimoji="1" lang="zh-CN" altLang="en-US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dirty="0">
                <a:cs typeface="Times New Roman" panose="02020603050405020304" pitchFamily="18" charset="0"/>
              </a:rPr>
              <a:t>从未</a:t>
            </a:r>
            <a:endParaRPr kumimoji="1"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88067" name="Line 10"/>
          <p:cNvSpPr>
            <a:spLocks noChangeShapeType="1"/>
          </p:cNvSpPr>
          <p:nvPr/>
        </p:nvSpPr>
        <p:spPr bwMode="auto">
          <a:xfrm>
            <a:off x="2730445" y="1981225"/>
            <a:ext cx="1008063" cy="0"/>
          </a:xfrm>
          <a:prstGeom prst="line">
            <a:avLst/>
          </a:prstGeom>
          <a:noFill/>
          <a:ln w="57150">
            <a:solidFill>
              <a:srgbClr val="FF0000"/>
            </a:solidFill>
            <a:prstDash val="dash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/>
          </a:p>
        </p:txBody>
      </p:sp>
      <p:sp>
        <p:nvSpPr>
          <p:cNvPr id="88068" name="Line 11"/>
          <p:cNvSpPr>
            <a:spLocks noChangeShapeType="1"/>
          </p:cNvSpPr>
          <p:nvPr/>
        </p:nvSpPr>
        <p:spPr bwMode="auto">
          <a:xfrm flipH="1">
            <a:off x="4349472" y="2054399"/>
            <a:ext cx="2014537" cy="4322763"/>
          </a:xfrm>
          <a:prstGeom prst="line">
            <a:avLst/>
          </a:prstGeom>
          <a:noFill/>
          <a:ln w="57150">
            <a:solidFill>
              <a:srgbClr val="FF0000"/>
            </a:solidFill>
            <a:prstDash val="dash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8069" name="Line 12"/>
          <p:cNvSpPr>
            <a:spLocks noChangeShapeType="1"/>
          </p:cNvSpPr>
          <p:nvPr/>
        </p:nvSpPr>
        <p:spPr bwMode="auto">
          <a:xfrm>
            <a:off x="2620683" y="1984548"/>
            <a:ext cx="1728788" cy="4394200"/>
          </a:xfrm>
          <a:prstGeom prst="line">
            <a:avLst/>
          </a:prstGeom>
          <a:noFill/>
          <a:ln w="57150">
            <a:solidFill>
              <a:srgbClr val="FF0000"/>
            </a:solidFill>
            <a:prstDash val="dash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8070" name="Line 13"/>
          <p:cNvSpPr>
            <a:spLocks noChangeShapeType="1"/>
          </p:cNvSpPr>
          <p:nvPr/>
        </p:nvSpPr>
        <p:spPr bwMode="auto">
          <a:xfrm>
            <a:off x="5140047" y="1981373"/>
            <a:ext cx="1296987" cy="0"/>
          </a:xfrm>
          <a:prstGeom prst="line">
            <a:avLst/>
          </a:prstGeom>
          <a:noFill/>
          <a:ln w="57150">
            <a:solidFill>
              <a:srgbClr val="FF0000"/>
            </a:solidFill>
            <a:prstDash val="dash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6552767" y="1860106"/>
            <a:ext cx="1550988" cy="3637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100%</a:t>
            </a:r>
            <a:endParaRPr kumimoji="1"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kumimoji="1"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kumimoji="1"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kumimoji="1"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kumimoji="1"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  0%</a:t>
            </a:r>
            <a:endParaRPr kumimoji="1" lang="zh-CN" altLang="en-US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4351" name="Line 15"/>
          <p:cNvSpPr>
            <a:spLocks noChangeShapeType="1"/>
          </p:cNvSpPr>
          <p:nvPr/>
        </p:nvSpPr>
        <p:spPr bwMode="auto">
          <a:xfrm flipH="1">
            <a:off x="6979914" y="2365080"/>
            <a:ext cx="4430" cy="2594272"/>
          </a:xfrm>
          <a:prstGeom prst="line">
            <a:avLst/>
          </a:prstGeom>
          <a:noFill/>
          <a:ln w="57150">
            <a:solidFill>
              <a:srgbClr val="CC00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8073" name="Text Box 16"/>
          <p:cNvSpPr txBox="1">
            <a:spLocks noChangeArrowheads="1"/>
          </p:cNvSpPr>
          <p:nvPr/>
        </p:nvSpPr>
        <p:spPr bwMode="auto">
          <a:xfrm>
            <a:off x="2605072" y="550908"/>
            <a:ext cx="4680519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solidFill>
                  <a:srgbClr val="0000FF"/>
                </a:solidFill>
                <a:cs typeface="Times New Roman" panose="02020603050405020304" pitchFamily="18" charset="0"/>
              </a:rPr>
              <a:t>Adverbs of frequency</a:t>
            </a:r>
            <a:endParaRPr kumimoji="1" lang="en-US" altLang="zh-CN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sp>
        <p:nvSpPr>
          <p:cNvPr id="14355" name="Rectangle 19"/>
          <p:cNvSpPr>
            <a:spLocks noChangeArrowheads="1"/>
          </p:cNvSpPr>
          <p:nvPr/>
        </p:nvSpPr>
        <p:spPr bwMode="auto">
          <a:xfrm>
            <a:off x="3603849" y="2325712"/>
            <a:ext cx="1438214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cs typeface="Times New Roman" panose="02020603050405020304" pitchFamily="18" charset="0"/>
              </a:rPr>
              <a:t>usually</a:t>
            </a:r>
            <a:endParaRPr kumimoji="1"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4356" name="Rectangle 20"/>
          <p:cNvSpPr>
            <a:spLocks noChangeArrowheads="1"/>
          </p:cNvSpPr>
          <p:nvPr/>
        </p:nvSpPr>
        <p:spPr bwMode="auto">
          <a:xfrm>
            <a:off x="3892774" y="3117875"/>
            <a:ext cx="1072730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cs typeface="Times New Roman" panose="02020603050405020304" pitchFamily="18" charset="0"/>
              </a:rPr>
              <a:t>often</a:t>
            </a:r>
            <a:endParaRPr kumimoji="1" lang="en-US" altLang="zh-CN" dirty="0">
              <a:cs typeface="Times New Roman" panose="02020603050405020304" pitchFamily="18" charset="0"/>
            </a:endParaRPr>
          </a:p>
        </p:txBody>
      </p:sp>
      <p:sp>
        <p:nvSpPr>
          <p:cNvPr id="14357" name="Rectangle 21"/>
          <p:cNvSpPr>
            <a:spLocks noChangeArrowheads="1"/>
          </p:cNvSpPr>
          <p:nvPr/>
        </p:nvSpPr>
        <p:spPr bwMode="auto">
          <a:xfrm>
            <a:off x="3243487" y="3838600"/>
            <a:ext cx="2008883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>
                <a:cs typeface="Times New Roman" panose="02020603050405020304" pitchFamily="18" charset="0"/>
              </a:rPr>
              <a:t>sometimes</a:t>
            </a:r>
            <a:endParaRPr kumimoji="1" lang="en-US" altLang="zh-CN">
              <a:cs typeface="Times New Roman" panose="02020603050405020304" pitchFamily="18" charset="0"/>
            </a:endParaRPr>
          </a:p>
        </p:txBody>
      </p:sp>
      <p:sp>
        <p:nvSpPr>
          <p:cNvPr id="14358" name="Rectangle 22"/>
          <p:cNvSpPr>
            <a:spLocks noChangeArrowheads="1"/>
          </p:cNvSpPr>
          <p:nvPr/>
        </p:nvSpPr>
        <p:spPr bwMode="auto">
          <a:xfrm>
            <a:off x="3818161" y="5438800"/>
            <a:ext cx="1165704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cs typeface="Times New Roman" panose="02020603050405020304" pitchFamily="18" charset="0"/>
              </a:rPr>
              <a:t>never</a:t>
            </a:r>
            <a:endParaRPr kumimoji="1" lang="en-US" altLang="zh-CN" dirty="0">
              <a:cs typeface="Times New Roman" panose="02020603050405020304" pitchFamily="18" charset="0"/>
            </a:endParaRPr>
          </a:p>
        </p:txBody>
      </p:sp>
      <p:sp>
        <p:nvSpPr>
          <p:cNvPr id="14359" name="Rectangle 23"/>
          <p:cNvSpPr>
            <a:spLocks noChangeArrowheads="1"/>
          </p:cNvSpPr>
          <p:nvPr/>
        </p:nvSpPr>
        <p:spPr bwMode="auto">
          <a:xfrm>
            <a:off x="3719736" y="1628800"/>
            <a:ext cx="1370888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cs typeface="Times New Roman" panose="02020603050405020304" pitchFamily="18" charset="0"/>
              </a:rPr>
              <a:t>always</a:t>
            </a:r>
            <a:endParaRPr kumimoji="1"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4360" name="Rectangle 24"/>
          <p:cNvSpPr>
            <a:spLocks noChangeArrowheads="1"/>
          </p:cNvSpPr>
          <p:nvPr/>
        </p:nvSpPr>
        <p:spPr bwMode="auto">
          <a:xfrm>
            <a:off x="3314925" y="4629175"/>
            <a:ext cx="2202847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>
                <a:cs typeface="Times New Roman" panose="02020603050405020304" pitchFamily="18" charset="0"/>
              </a:rPr>
              <a:t>hardly ever</a:t>
            </a:r>
            <a:endParaRPr kumimoji="1" lang="zh-CN" altLang="en-US">
              <a:cs typeface="Times New Roman" panose="02020603050405020304" pitchFamily="18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7691801" y="1336870"/>
            <a:ext cx="4029663" cy="4750993"/>
            <a:chOff x="5879976" y="302197"/>
            <a:chExt cx="5976664" cy="5533649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75649" r="4131" b="1"/>
            <a:stretch>
              <a:fillRect/>
            </a:stretch>
          </p:blipFill>
          <p:spPr>
            <a:xfrm>
              <a:off x="5951984" y="3861049"/>
              <a:ext cx="5832648" cy="1974797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20601" r="1765" b="35517"/>
            <a:stretch>
              <a:fillRect/>
            </a:stretch>
          </p:blipFill>
          <p:spPr>
            <a:xfrm>
              <a:off x="5879976" y="302197"/>
              <a:ext cx="5976664" cy="3558852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4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14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14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14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14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14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3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3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50" grpId="0"/>
      <p:bldP spid="14351" grpId="0" bldLvl="0" animBg="1"/>
      <p:bldP spid="14355" grpId="0"/>
      <p:bldP spid="14356" grpId="0"/>
      <p:bldP spid="14357" grpId="0"/>
      <p:bldP spid="14358" grpId="0"/>
      <p:bldP spid="14359" grpId="0"/>
      <p:bldP spid="1436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6"/>
          <p:cNvSpPr txBox="1">
            <a:spLocks noChangeArrowheads="1"/>
          </p:cNvSpPr>
          <p:nvPr/>
        </p:nvSpPr>
        <p:spPr bwMode="auto">
          <a:xfrm>
            <a:off x="1748608" y="1920126"/>
            <a:ext cx="8401716" cy="4524315"/>
          </a:xfrm>
          <a:prstGeom prst="rect">
            <a:avLst/>
          </a:prstGeom>
          <a:noFill/>
          <a:ln w="38100" algn="ctr">
            <a:solidFill>
              <a:srgbClr val="FFC000"/>
            </a:solidFill>
            <a:miter lim="800000"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lang="en-US" altLang="zh-CN" dirty="0"/>
              <a:t>1. always (100%) </a:t>
            </a:r>
            <a:r>
              <a:rPr lang="en-US" altLang="zh-CN" dirty="0" smtClean="0"/>
              <a:t>  ___________________</a:t>
            </a:r>
            <a:endParaRPr lang="en-US" altLang="zh-CN" dirty="0"/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lang="en-US" altLang="zh-CN" dirty="0"/>
              <a:t>2. usually </a:t>
            </a:r>
            <a:r>
              <a:rPr lang="en-US" altLang="zh-CN" dirty="0" smtClean="0"/>
              <a:t>               ___________________</a:t>
            </a:r>
            <a:endParaRPr lang="en-US" altLang="zh-CN" dirty="0"/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lang="en-US" altLang="zh-CN" dirty="0"/>
              <a:t>3. often </a:t>
            </a:r>
            <a:r>
              <a:rPr lang="en-US" altLang="zh-CN" dirty="0" smtClean="0"/>
              <a:t>                  ___________________</a:t>
            </a:r>
            <a:endParaRPr lang="en-US" altLang="zh-CN" dirty="0"/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lang="en-US" altLang="zh-CN" dirty="0"/>
              <a:t>4. sometimes </a:t>
            </a:r>
            <a:r>
              <a:rPr lang="en-US" altLang="zh-CN" dirty="0" smtClean="0"/>
              <a:t>         ___________________ </a:t>
            </a:r>
            <a:endParaRPr lang="en-US" altLang="zh-CN" dirty="0"/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lang="en-US" altLang="zh-CN" dirty="0"/>
              <a:t>5. hardly ever </a:t>
            </a:r>
            <a:r>
              <a:rPr lang="en-US" altLang="zh-CN" dirty="0" smtClean="0"/>
              <a:t>       ___________________</a:t>
            </a:r>
            <a:endParaRPr lang="en-US" altLang="zh-CN" dirty="0"/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lang="en-US" altLang="zh-CN" dirty="0"/>
              <a:t>6. never (0%)</a:t>
            </a:r>
            <a:r>
              <a:rPr lang="en-US" altLang="zh-CN" b="0" dirty="0"/>
              <a:t> </a:t>
            </a:r>
            <a:r>
              <a:rPr lang="en-US" altLang="zh-CN" b="0" dirty="0" smtClean="0"/>
              <a:t>       </a:t>
            </a:r>
            <a:r>
              <a:rPr lang="en-US" altLang="zh-CN" dirty="0" smtClean="0"/>
              <a:t>____________________ </a:t>
            </a:r>
            <a:endParaRPr lang="en-US" altLang="zh-CN" dirty="0"/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5144265" y="2063796"/>
            <a:ext cx="295275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9A4A7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</a:rPr>
              <a:t>exercise, read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5159896" y="2825328"/>
            <a:ext cx="201612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9A4A7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</a:rPr>
              <a:t>watch TV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5159896" y="3501008"/>
            <a:ext cx="424815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9A4A7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</a:rPr>
              <a:t>help with housework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5159896" y="4207806"/>
            <a:ext cx="30241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9A4A7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</a:rPr>
              <a:t>go </a:t>
            </a:r>
            <a:r>
              <a:rPr lang="en-US" altLang="zh-CN" dirty="0" smtClean="0">
                <a:solidFill>
                  <a:srgbClr val="FF0000"/>
                </a:solidFill>
              </a:rPr>
              <a:t>shopping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5197959" y="4991320"/>
            <a:ext cx="3024187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9A4A7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</a:rPr>
              <a:t>watch TV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208" name="Text Box 5"/>
          <p:cNvSpPr txBox="1">
            <a:spLocks noChangeArrowheads="1"/>
          </p:cNvSpPr>
          <p:nvPr/>
        </p:nvSpPr>
        <p:spPr bwMode="auto">
          <a:xfrm>
            <a:off x="1748608" y="24602"/>
            <a:ext cx="8738912" cy="1272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Listen and write the activities next to the correct </a:t>
            </a:r>
            <a:r>
              <a:rPr lang="en-US" altLang="zh-CN" u="sng" dirty="0">
                <a:solidFill>
                  <a:srgbClr val="0000FF"/>
                </a:solidFill>
                <a:latin typeface="Arial" panose="020B0604020202020204" pitchFamily="34" charset="0"/>
              </a:rPr>
              <a:t>frequency words(</a:t>
            </a:r>
            <a:r>
              <a:rPr lang="zh-CN" altLang="en-US" u="sng" dirty="0">
                <a:solidFill>
                  <a:srgbClr val="0000FF"/>
                </a:solidFill>
                <a:latin typeface="Arial" panose="020B0604020202020204" pitchFamily="34" charset="0"/>
              </a:rPr>
              <a:t>频率副词</a:t>
            </a:r>
            <a:r>
              <a:rPr lang="en-US" altLang="zh-CN" u="sng" dirty="0">
                <a:solidFill>
                  <a:srgbClr val="0000FF"/>
                </a:solidFill>
                <a:latin typeface="Arial" panose="020B0604020202020204" pitchFamily="34" charset="0"/>
              </a:rPr>
              <a:t>)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2" name="矩形 11"/>
          <p:cNvSpPr>
            <a:spLocks noChangeArrowheads="1"/>
          </p:cNvSpPr>
          <p:nvPr/>
        </p:nvSpPr>
        <p:spPr bwMode="auto">
          <a:xfrm>
            <a:off x="5234850" y="5660927"/>
            <a:ext cx="3024188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9A4A7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</a:rPr>
              <a:t>go shopping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09" y="55634"/>
            <a:ext cx="1219099" cy="1219099"/>
          </a:xfrm>
          <a:prstGeom prst="rect">
            <a:avLst/>
          </a:prstGeom>
        </p:spPr>
      </p:pic>
      <p:pic>
        <p:nvPicPr>
          <p:cNvPr id="4" name="Section A 1b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432" y="317049"/>
            <a:ext cx="1313952" cy="1313952"/>
          </a:xfrm>
          <a:prstGeom prst="rect">
            <a:avLst/>
          </a:prstGeom>
        </p:spPr>
      </p:pic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1748790" y="1269365"/>
            <a:ext cx="807466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9A4A7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</a:rPr>
              <a:t>E.g. Someone </a:t>
            </a:r>
            <a:r>
              <a:rPr lang="en-US" altLang="zh-CN" dirty="0">
                <a:solidFill>
                  <a:schemeClr val="tx1"/>
                </a:solidFill>
              </a:rPr>
              <a:t>always</a:t>
            </a:r>
            <a:r>
              <a:rPr lang="en-US" altLang="zh-CN" dirty="0">
                <a:solidFill>
                  <a:srgbClr val="FF0000"/>
                </a:solidFill>
              </a:rPr>
              <a:t> exercises.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01" r="52807" b="43700"/>
          <a:stretch>
            <a:fillRect/>
          </a:stretch>
        </p:blipFill>
        <p:spPr>
          <a:xfrm>
            <a:off x="407368" y="237443"/>
            <a:ext cx="3375842" cy="1185639"/>
          </a:xfrm>
          <a:prstGeom prst="rect">
            <a:avLst/>
          </a:prstGeom>
        </p:spPr>
      </p:pic>
      <p:sp>
        <p:nvSpPr>
          <p:cNvPr id="89092" name="Text Box 4"/>
          <p:cNvSpPr txBox="1">
            <a:spLocks noChangeArrowheads="1"/>
          </p:cNvSpPr>
          <p:nvPr/>
        </p:nvSpPr>
        <p:spPr bwMode="auto">
          <a:xfrm>
            <a:off x="983432" y="509587"/>
            <a:ext cx="25922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600" dirty="0">
                <a:latin typeface="Arial" panose="020B0604020202020204" pitchFamily="34" charset="0"/>
              </a:rPr>
              <a:t>听力原文</a:t>
            </a:r>
            <a:endParaRPr lang="zh-CN" altLang="en-US" sz="3600" dirty="0">
              <a:latin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t="3816" r="1481" b="4573"/>
          <a:stretch>
            <a:fillRect/>
          </a:stretch>
        </p:blipFill>
        <p:spPr>
          <a:xfrm>
            <a:off x="1487488" y="1340768"/>
            <a:ext cx="9577064" cy="5184576"/>
          </a:xfrm>
          <a:prstGeom prst="rect">
            <a:avLst/>
          </a:prstGeom>
        </p:spPr>
      </p:pic>
      <p:sp>
        <p:nvSpPr>
          <p:cNvPr id="24" name="等腰三角形 23"/>
          <p:cNvSpPr/>
          <p:nvPr/>
        </p:nvSpPr>
        <p:spPr>
          <a:xfrm>
            <a:off x="5987988" y="1860265"/>
            <a:ext cx="252028" cy="128576"/>
          </a:xfrm>
          <a:prstGeom prst="triangle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30"/>
          <p:cNvSpPr/>
          <p:nvPr/>
        </p:nvSpPr>
        <p:spPr>
          <a:xfrm>
            <a:off x="4511824" y="2415884"/>
            <a:ext cx="252028" cy="128576"/>
          </a:xfrm>
          <a:prstGeom prst="triangle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>
            <a:off x="4151784" y="2929037"/>
            <a:ext cx="252028" cy="128576"/>
          </a:xfrm>
          <a:prstGeom prst="triangle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等腰三角形 32"/>
          <p:cNvSpPr/>
          <p:nvPr/>
        </p:nvSpPr>
        <p:spPr>
          <a:xfrm>
            <a:off x="7212124" y="2968668"/>
            <a:ext cx="252028" cy="128576"/>
          </a:xfrm>
          <a:prstGeom prst="triangle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>
            <a:off x="4151784" y="4072092"/>
            <a:ext cx="252028" cy="128576"/>
          </a:xfrm>
          <a:prstGeom prst="triangle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>
            <a:off x="4236616" y="5175417"/>
            <a:ext cx="1139304" cy="105370"/>
          </a:xfrm>
          <a:prstGeom prst="triangle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>
            <a:off x="7680176" y="5216499"/>
            <a:ext cx="252028" cy="128576"/>
          </a:xfrm>
          <a:prstGeom prst="triangle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>
            <a:off x="4110602" y="3501008"/>
            <a:ext cx="252028" cy="128576"/>
          </a:xfrm>
          <a:prstGeom prst="triangle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2416537"/>
            <a:ext cx="4824536" cy="3618403"/>
          </a:xfrm>
          <a:prstGeom prst="rect">
            <a:avLst/>
          </a:prstGeom>
        </p:spPr>
      </p:pic>
      <p:graphicFrame>
        <p:nvGraphicFramePr>
          <p:cNvPr id="44079" name="Group 47"/>
          <p:cNvGraphicFramePr>
            <a:graphicFrameLocks noGrp="1"/>
          </p:cNvGraphicFramePr>
          <p:nvPr/>
        </p:nvGraphicFramePr>
        <p:xfrm>
          <a:off x="5591944" y="2132856"/>
          <a:ext cx="5472608" cy="4387661"/>
        </p:xfrm>
        <a:graphic>
          <a:graphicData uri="http://schemas.openxmlformats.org/drawingml/2006/table">
            <a:tbl>
              <a:tblPr/>
              <a:tblGrid>
                <a:gridCol w="5472608"/>
              </a:tblGrid>
              <a:tr h="8524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tabLst>
                          <a:tab pos="711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tabLst>
                          <a:tab pos="711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tabLst>
                          <a:tab pos="711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tabLst>
                          <a:tab pos="711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tabLst>
                          <a:tab pos="711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711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711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711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711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11200" algn="l"/>
                        </a:tabLst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Activities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318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a.  _____ go to the movies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207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b. _____ watch TV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175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c. _____ shop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429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d. _____ exercise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127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e. _____ read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4060" name="Text Box 19"/>
          <p:cNvSpPr txBox="1">
            <a:spLocks noChangeArrowheads="1"/>
          </p:cNvSpPr>
          <p:nvPr/>
        </p:nvSpPr>
        <p:spPr bwMode="auto">
          <a:xfrm>
            <a:off x="6312024" y="3742582"/>
            <a:ext cx="6477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1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6312024" y="3051413"/>
            <a:ext cx="7191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3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6312024" y="5881870"/>
            <a:ext cx="7191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2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0" name="Text Box 20"/>
          <p:cNvSpPr txBox="1">
            <a:spLocks noChangeArrowheads="1"/>
          </p:cNvSpPr>
          <p:nvPr/>
        </p:nvSpPr>
        <p:spPr bwMode="auto">
          <a:xfrm>
            <a:off x="6312024" y="4483345"/>
            <a:ext cx="5048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5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6312024" y="5174514"/>
            <a:ext cx="7921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4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44075" name="Text Box 5"/>
          <p:cNvSpPr txBox="1">
            <a:spLocks noChangeArrowheads="1"/>
          </p:cNvSpPr>
          <p:nvPr/>
        </p:nvSpPr>
        <p:spPr bwMode="auto">
          <a:xfrm>
            <a:off x="839674" y="116789"/>
            <a:ext cx="9577064" cy="1863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  <a:sym typeface="+mn-ea"/>
              </a:rPr>
              <a:t>Cheng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sym typeface="+mn-ea"/>
              </a:rPr>
              <a:t>Tao is talking about how often he does these activities.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sym typeface="+mn-ea"/>
              </a:rPr>
              <a:t>Listen and n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</a:rPr>
              <a:t>umber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the activities 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</a:rPr>
              <a:t>[1-5]</a:t>
            </a: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 in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the order(</a:t>
            </a:r>
            <a:r>
              <a:rPr lang="zh-CN" altLang="en-US" dirty="0">
                <a:solidFill>
                  <a:srgbClr val="0000FF"/>
                </a:solidFill>
                <a:latin typeface="Arial" panose="020B0604020202020204" pitchFamily="34" charset="0"/>
              </a:rPr>
              <a:t>顺序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) you hear them.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2" name="Section A 2a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207" y="489912"/>
            <a:ext cx="1518663" cy="130915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44293"/>
            <a:ext cx="928198" cy="92819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387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/>
      <p:bldP spid="11" grpId="0"/>
      <p:bldP spid="10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5"/>
          <p:cNvSpPr txBox="1">
            <a:spLocks noChangeArrowheads="1"/>
          </p:cNvSpPr>
          <p:nvPr/>
        </p:nvSpPr>
        <p:spPr bwMode="auto">
          <a:xfrm>
            <a:off x="1443760" y="352268"/>
            <a:ext cx="9073133" cy="1219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Listen again.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Match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 the activities in 2a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with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 how often Cheng Tao does them.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7459" name="Group 51"/>
          <p:cNvGraphicFramePr>
            <a:graphicFrameLocks noGrp="1"/>
          </p:cNvGraphicFramePr>
          <p:nvPr/>
        </p:nvGraphicFramePr>
        <p:xfrm>
          <a:off x="7071915" y="1685500"/>
          <a:ext cx="3455988" cy="4053840"/>
        </p:xfrm>
        <a:graphic>
          <a:graphicData uri="http://schemas.openxmlformats.org/drawingml/2006/table">
            <a:tbl>
              <a:tblPr/>
              <a:tblGrid>
                <a:gridCol w="3455988"/>
              </a:tblGrid>
              <a:tr h="54561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How often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54561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every day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  <a:tr h="54561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once a week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  <a:tr h="54561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twice a week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  <a:tr h="54561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three times a week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  <a:tr h="54561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once a month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  <a:tr h="54561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twice a month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452" name="Group 44"/>
          <p:cNvGraphicFramePr>
            <a:graphicFrameLocks noGrp="1"/>
          </p:cNvGraphicFramePr>
          <p:nvPr/>
        </p:nvGraphicFramePr>
        <p:xfrm>
          <a:off x="1814115" y="1910925"/>
          <a:ext cx="4465638" cy="3767328"/>
        </p:xfrm>
        <a:graphic>
          <a:graphicData uri="http://schemas.openxmlformats.org/drawingml/2006/table">
            <a:tbl>
              <a:tblPr/>
              <a:tblGrid>
                <a:gridCol w="4465638"/>
              </a:tblGrid>
              <a:tr h="50971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Activities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0971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a. go to the movies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0971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b. watch TV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0971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c. shop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0971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d. exercise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0971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e. read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2" name="直接连接符 11"/>
          <p:cNvCxnSpPr>
            <a:cxnSpLocks noChangeShapeType="1"/>
            <a:endCxn id="17459" idx="1"/>
          </p:cNvCxnSpPr>
          <p:nvPr/>
        </p:nvCxnSpPr>
        <p:spPr bwMode="auto">
          <a:xfrm>
            <a:off x="4029823" y="3382368"/>
            <a:ext cx="3042092" cy="330052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Line 10"/>
          <p:cNvSpPr>
            <a:spLocks noChangeShapeType="1"/>
          </p:cNvSpPr>
          <p:nvPr/>
        </p:nvSpPr>
        <p:spPr bwMode="auto">
          <a:xfrm>
            <a:off x="3110795" y="4048696"/>
            <a:ext cx="4032557" cy="1405499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3200"/>
          </a:p>
        </p:txBody>
      </p:sp>
      <p:sp>
        <p:nvSpPr>
          <p:cNvPr id="15" name="Line 11"/>
          <p:cNvSpPr>
            <a:spLocks noChangeShapeType="1"/>
          </p:cNvSpPr>
          <p:nvPr/>
        </p:nvSpPr>
        <p:spPr bwMode="auto">
          <a:xfrm flipV="1">
            <a:off x="3699421" y="4276720"/>
            <a:ext cx="3499360" cy="343242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3200"/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>
            <a:off x="5078905" y="2818068"/>
            <a:ext cx="2119876" cy="210049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3200"/>
          </a:p>
        </p:txBody>
      </p:sp>
      <p:sp>
        <p:nvSpPr>
          <p:cNvPr id="17" name="Line 13"/>
          <p:cNvSpPr>
            <a:spLocks noChangeShapeType="1"/>
          </p:cNvSpPr>
          <p:nvPr/>
        </p:nvSpPr>
        <p:spPr bwMode="auto">
          <a:xfrm flipV="1">
            <a:off x="3110795" y="2592930"/>
            <a:ext cx="4087986" cy="25922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32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26" y="340423"/>
            <a:ext cx="1142949" cy="1142949"/>
          </a:xfrm>
          <a:prstGeom prst="rect">
            <a:avLst/>
          </a:prstGeom>
        </p:spPr>
      </p:pic>
      <p:pic>
        <p:nvPicPr>
          <p:cNvPr id="3" name="Section A 2b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902" y="340423"/>
            <a:ext cx="1172039" cy="1172039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2423795" y="5733415"/>
            <a:ext cx="6837680" cy="1042035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no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sz="2800" dirty="0" smtClean="0"/>
              <a:t>——</a:t>
            </a:r>
            <a:r>
              <a:rPr lang="en-US" sz="2800" dirty="0" smtClean="0"/>
              <a:t>How often does Cheng Tao </a:t>
            </a:r>
            <a:r>
              <a:rPr lang="en-US" sz="2800" u="sng" dirty="0" smtClean="0"/>
              <a:t>watch TV</a:t>
            </a:r>
            <a:r>
              <a:rPr lang="en-US" sz="2800" dirty="0" smtClean="0"/>
              <a:t>?</a:t>
            </a:r>
            <a:endParaRPr lang="en-US" sz="2800" dirty="0" smtClean="0"/>
          </a:p>
          <a:p>
            <a:pPr eaLnBrk="1" hangingPunct="1">
              <a:lnSpc>
                <a:spcPct val="120000"/>
              </a:lnSpc>
            </a:pPr>
            <a:r>
              <a:rPr lang="en-US" sz="2800" dirty="0"/>
              <a:t>——</a:t>
            </a:r>
            <a:r>
              <a:rPr lang="en-US" sz="2800" u="sng" dirty="0"/>
              <a:t>About twice a week</a:t>
            </a:r>
            <a:r>
              <a:rPr lang="en-US" sz="2800" dirty="0"/>
              <a:t>.</a:t>
            </a:r>
            <a:endParaRPr lang="en-US" sz="2800" dirty="0"/>
          </a:p>
        </p:txBody>
      </p:sp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6168390" y="3481705"/>
            <a:ext cx="1499870" cy="2122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dirty="0">
                <a:solidFill>
                  <a:srgbClr val="FF0000"/>
                </a:solidFill>
              </a:rPr>
              <a:t>about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400" dirty="0">
                <a:solidFill>
                  <a:srgbClr val="FF0000"/>
                </a:solidFill>
              </a:rPr>
              <a:t>about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400" dirty="0">
                <a:solidFill>
                  <a:srgbClr val="FF0000"/>
                </a:solidFill>
              </a:rPr>
              <a:t>maybe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400" dirty="0">
                <a:solidFill>
                  <a:srgbClr val="FF0000"/>
                </a:solidFill>
              </a:rPr>
              <a:t>about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378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4859" y="205327"/>
            <a:ext cx="3375842" cy="1185639"/>
            <a:chOff x="-744760" y="188640"/>
            <a:chExt cx="3375842" cy="1185639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201" r="52807" b="43700"/>
            <a:stretch>
              <a:fillRect/>
            </a:stretch>
          </p:blipFill>
          <p:spPr>
            <a:xfrm>
              <a:off x="-744760" y="188640"/>
              <a:ext cx="3375842" cy="1185639"/>
            </a:xfrm>
            <a:prstGeom prst="rect">
              <a:avLst/>
            </a:prstGeom>
          </p:spPr>
        </p:pic>
        <p:sp>
          <p:nvSpPr>
            <p:cNvPr id="95235" name="Text Box 3"/>
            <p:cNvSpPr txBox="1">
              <a:spLocks noChangeArrowheads="1"/>
            </p:cNvSpPr>
            <p:nvPr/>
          </p:nvSpPr>
          <p:spPr bwMode="auto">
            <a:xfrm>
              <a:off x="-96688" y="462314"/>
              <a:ext cx="2376264" cy="6413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3600" dirty="0">
                  <a:latin typeface="Arial" panose="020B0604020202020204" pitchFamily="34" charset="0"/>
                </a:rPr>
                <a:t>听力原文</a:t>
              </a:r>
              <a:endParaRPr lang="zh-CN" altLang="en-US" sz="3600" dirty="0">
                <a:latin typeface="Arial" panose="020B0604020202020204" pitchFamily="34" charset="0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71" y="1165635"/>
            <a:ext cx="8858499" cy="5377073"/>
          </a:xfrm>
          <a:prstGeom prst="rect">
            <a:avLst/>
          </a:prstGeom>
        </p:spPr>
      </p:pic>
      <p:cxnSp>
        <p:nvCxnSpPr>
          <p:cNvPr id="22" name="直接连接符 21"/>
          <p:cNvCxnSpPr/>
          <p:nvPr/>
        </p:nvCxnSpPr>
        <p:spPr>
          <a:xfrm>
            <a:off x="4910857" y="2245755"/>
            <a:ext cx="182818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4370797" y="3325875"/>
            <a:ext cx="14141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6379003" y="4324859"/>
            <a:ext cx="182818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784937" y="5342099"/>
            <a:ext cx="24222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6739043" y="6350211"/>
            <a:ext cx="182818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Section A 2b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924" y="221122"/>
            <a:ext cx="1172039" cy="117203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5" name="Rectangle 35"/>
          <p:cNvSpPr>
            <a:spLocks noChangeArrowheads="1"/>
          </p:cNvSpPr>
          <p:nvPr/>
        </p:nvSpPr>
        <p:spPr bwMode="auto">
          <a:xfrm>
            <a:off x="2351088" y="5123657"/>
            <a:ext cx="7416800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0000"/>
                </a:solidFill>
                <a:ea typeface="隶书" panose="02010509060101010101" pitchFamily="49" charset="-122"/>
              </a:rPr>
              <a:t>He brush</a:t>
            </a:r>
            <a:r>
              <a:rPr lang="en-US" altLang="zh-CN" dirty="0">
                <a:solidFill>
                  <a:srgbClr val="0000FF"/>
                </a:solidFill>
                <a:ea typeface="隶书" panose="02010509060101010101" pitchFamily="49" charset="-122"/>
              </a:rPr>
              <a:t>es</a:t>
            </a:r>
            <a:r>
              <a:rPr lang="en-US" altLang="zh-CN" dirty="0">
                <a:solidFill>
                  <a:srgbClr val="000000"/>
                </a:solidFill>
                <a:ea typeface="隶书" panose="02010509060101010101" pitchFamily="49" charset="-122"/>
              </a:rPr>
              <a:t> his teeth _____________.</a:t>
            </a:r>
            <a:endParaRPr lang="en-US" altLang="zh-CN" dirty="0">
              <a:solidFill>
                <a:srgbClr val="FF0000"/>
              </a:solidFill>
              <a:ea typeface="隶书" panose="02010509060101010101" pitchFamily="49" charset="-122"/>
            </a:endParaRP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6456636" y="5123657"/>
            <a:ext cx="2879725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solidFill>
                  <a:srgbClr val="FF0000"/>
                </a:solidFill>
              </a:rPr>
              <a:t>twice a day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pic>
        <p:nvPicPr>
          <p:cNvPr id="15375" name="Picture 15" descr="148253637139878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9" y="1089818"/>
            <a:ext cx="4124325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7" name="Picture 17" descr="t01f202e1246217aca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5" r="3168" b="21249"/>
          <a:stretch>
            <a:fillRect/>
          </a:stretch>
        </p:blipFill>
        <p:spPr bwMode="auto">
          <a:xfrm>
            <a:off x="6456363" y="873918"/>
            <a:ext cx="2087562" cy="20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3" name="Picture 23" descr="4d086e061d950a7bea6542250ad162d9f3d3c9f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4" t="4427" r="16985" b="52019"/>
          <a:stretch>
            <a:fillRect/>
          </a:stretch>
        </p:blipFill>
        <p:spPr bwMode="auto">
          <a:xfrm>
            <a:off x="8401050" y="2602707"/>
            <a:ext cx="1912938" cy="194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215" y="-171331"/>
            <a:ext cx="4627970" cy="1262173"/>
          </a:xfrm>
          <a:prstGeom prst="rect">
            <a:avLst/>
          </a:prstGeom>
        </p:spPr>
      </p:pic>
      <p:sp>
        <p:nvSpPr>
          <p:cNvPr id="49156" name="Text Box 5"/>
          <p:cNvSpPr txBox="1">
            <a:spLocks noChangeArrowheads="1"/>
          </p:cNvSpPr>
          <p:nvPr/>
        </p:nvSpPr>
        <p:spPr bwMode="auto">
          <a:xfrm>
            <a:off x="2352040" y="4507865"/>
            <a:ext cx="7118350" cy="970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How often does </a:t>
            </a: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he ... </a:t>
            </a:r>
            <a:r>
              <a:rPr kumimoji="1"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?</a:t>
            </a:r>
            <a:endParaRPr kumimoji="1" lang="en-US" altLang="zh-CN" dirty="0" smtClean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endParaRPr kumimoji="1" lang="en-US" altLang="zh-CN" sz="2000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99" name="Group 99"/>
          <p:cNvGraphicFramePr>
            <a:graphicFrameLocks noGrp="1"/>
          </p:cNvGraphicFramePr>
          <p:nvPr/>
        </p:nvGraphicFramePr>
        <p:xfrm>
          <a:off x="1992314" y="1740000"/>
          <a:ext cx="8389937" cy="2736851"/>
        </p:xfrm>
        <a:graphic>
          <a:graphicData uri="http://schemas.openxmlformats.org/drawingml/2006/table">
            <a:tbl>
              <a:tblPr/>
              <a:tblGrid>
                <a:gridCol w="1044575"/>
                <a:gridCol w="1152525"/>
                <a:gridCol w="1177925"/>
                <a:gridCol w="1198562"/>
                <a:gridCol w="1295400"/>
                <a:gridCol w="1296988"/>
                <a:gridCol w="1223962"/>
              </a:tblGrid>
              <a:tr h="935038">
                <a:tc gridSpan="7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Reading Schedule</a:t>
                      </a: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9350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Sun.</a:t>
                      </a: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Mon.</a:t>
                      </a: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Tues.</a:t>
                      </a: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Wed.</a:t>
                      </a: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Thurs.</a:t>
                      </a: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Fri.</a:t>
                      </a: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Sat.</a:t>
                      </a:r>
                      <a:endParaRPr kumimoji="0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667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√</a:t>
                      </a:r>
                      <a:endParaRPr kumimoji="0" lang="zh-CN" altLang="en-US" sz="3600" b="1" i="0" u="none" strike="noStrike" cap="none" normalizeH="0" baseline="0" smtClean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√</a:t>
                      </a:r>
                      <a:endParaRPr kumimoji="0" lang="zh-CN" altLang="en-US" sz="3600" b="1" i="0" u="none" strike="noStrike" cap="none" normalizeH="0" baseline="0" smtClean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√</a:t>
                      </a:r>
                      <a:endParaRPr kumimoji="0" lang="zh-CN" altLang="en-US" sz="3600" b="1" i="0" u="none" strike="noStrike" cap="none" normalizeH="0" baseline="0" smtClean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√</a:t>
                      </a:r>
                      <a:endParaRPr kumimoji="0" lang="zh-CN" altLang="en-US" sz="3600" b="1" i="0" u="none" strike="noStrike" cap="none" normalizeH="0" baseline="0" smtClean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√</a:t>
                      </a:r>
                      <a:endParaRPr kumimoji="0" lang="zh-CN" altLang="en-US" sz="3600" b="1" i="0" u="none" strike="noStrike" cap="none" normalizeH="0" baseline="0" smtClean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√</a:t>
                      </a:r>
                      <a:endParaRPr kumimoji="0" lang="zh-CN" altLang="en-US" sz="3600" b="1" i="0" u="none" strike="noStrike" cap="none" normalizeH="0" baseline="0" smtClean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√</a:t>
                      </a:r>
                      <a:endParaRPr kumimoji="0" lang="zh-CN" altLang="en-US" sz="3600" b="1" i="0" u="none" strike="noStrike" cap="none" normalizeH="0" baseline="0" smtClean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5700" name="Rectangle 100"/>
          <p:cNvSpPr>
            <a:spLocks noChangeArrowheads="1"/>
          </p:cNvSpPr>
          <p:nvPr/>
        </p:nvSpPr>
        <p:spPr bwMode="auto">
          <a:xfrm>
            <a:off x="3232542" y="4835625"/>
            <a:ext cx="5330882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00"/>
                </a:solidFill>
                <a:ea typeface="隶书" panose="02010509060101010101" pitchFamily="49" charset="-122"/>
              </a:rPr>
              <a:t>He read</a:t>
            </a:r>
            <a:r>
              <a:rPr lang="en-US" altLang="zh-CN" dirty="0">
                <a:solidFill>
                  <a:srgbClr val="0000FF"/>
                </a:solidFill>
                <a:ea typeface="隶书" panose="02010509060101010101" pitchFamily="49" charset="-122"/>
              </a:rPr>
              <a:t>s</a:t>
            </a:r>
            <a:r>
              <a:rPr lang="en-US" altLang="zh-CN" dirty="0">
                <a:solidFill>
                  <a:srgbClr val="000000"/>
                </a:solidFill>
                <a:ea typeface="隶书" panose="02010509060101010101" pitchFamily="49" charset="-122"/>
              </a:rPr>
              <a:t> books ___</a:t>
            </a:r>
            <a:r>
              <a:rPr lang="en-US" altLang="zh-CN" dirty="0">
                <a:ea typeface="隶书" panose="02010509060101010101" pitchFamily="49" charset="-122"/>
              </a:rPr>
              <a:t>________.</a:t>
            </a:r>
            <a:endParaRPr lang="en-US" altLang="zh-CN" dirty="0">
              <a:ea typeface="隶书" panose="02010509060101010101" pitchFamily="49" charset="-122"/>
            </a:endParaRPr>
          </a:p>
        </p:txBody>
      </p:sp>
      <p:sp>
        <p:nvSpPr>
          <p:cNvPr id="91168" name="Rectangle 101"/>
          <p:cNvSpPr>
            <a:spLocks noChangeArrowheads="1"/>
          </p:cNvSpPr>
          <p:nvPr/>
        </p:nvSpPr>
        <p:spPr bwMode="auto">
          <a:xfrm>
            <a:off x="6382170" y="4835625"/>
            <a:ext cx="1883849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every day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91171" name="Picture 35" descr="u=2469651361,2432054070&amp;fm=27&amp;gp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645420"/>
            <a:ext cx="2447925" cy="183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156" name="Text Box 5"/>
          <p:cNvSpPr txBox="1">
            <a:spLocks noChangeArrowheads="1"/>
          </p:cNvSpPr>
          <p:nvPr/>
        </p:nvSpPr>
        <p:spPr bwMode="auto">
          <a:xfrm>
            <a:off x="3284855" y="4364355"/>
            <a:ext cx="7118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How often does </a:t>
            </a: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he ... </a:t>
            </a:r>
            <a:r>
              <a:rPr kumimoji="1"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?</a:t>
            </a:r>
            <a:endParaRPr kumimoji="1" lang="en-US" altLang="zh-CN" dirty="0" smtClean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endParaRPr kumimoji="1" lang="en-US" altLang="zh-CN" sz="2000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1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6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5" name="Rectangle 35"/>
          <p:cNvSpPr>
            <a:spLocks noChangeArrowheads="1"/>
          </p:cNvSpPr>
          <p:nvPr/>
        </p:nvSpPr>
        <p:spPr bwMode="auto">
          <a:xfrm>
            <a:off x="2655889" y="4619641"/>
            <a:ext cx="7616825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00"/>
                </a:solidFill>
                <a:ea typeface="隶书" panose="02010509060101010101" pitchFamily="49" charset="-122"/>
              </a:rPr>
              <a:t>He plays football _____________.</a:t>
            </a:r>
            <a:endParaRPr lang="en-US" altLang="zh-CN" dirty="0">
              <a:solidFill>
                <a:srgbClr val="FF0000"/>
              </a:solidFill>
              <a:ea typeface="隶书" panose="02010509060101010101" pitchFamily="49" charset="-122"/>
            </a:endParaRPr>
          </a:p>
        </p:txBody>
      </p:sp>
      <p:graphicFrame>
        <p:nvGraphicFramePr>
          <p:cNvPr id="92196" name="Group 36"/>
          <p:cNvGraphicFramePr>
            <a:graphicFrameLocks noGrp="1"/>
          </p:cNvGraphicFramePr>
          <p:nvPr/>
        </p:nvGraphicFramePr>
        <p:xfrm>
          <a:off x="1631952" y="1592278"/>
          <a:ext cx="8712199" cy="2736851"/>
        </p:xfrm>
        <a:graphic>
          <a:graphicData uri="http://schemas.openxmlformats.org/drawingml/2006/table">
            <a:tbl>
              <a:tblPr/>
              <a:tblGrid>
                <a:gridCol w="1690258"/>
                <a:gridCol w="1045599"/>
                <a:gridCol w="1712616"/>
                <a:gridCol w="1095696"/>
                <a:gridCol w="1623625"/>
                <a:gridCol w="735740"/>
                <a:gridCol w="808665"/>
              </a:tblGrid>
              <a:tr h="935038">
                <a:tc gridSpan="7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Exercise Schedule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9350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Sun.</a:t>
                      </a:r>
                      <a:endParaRPr kumimoji="0" lang="en-US" altLang="zh-CN" sz="2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Mon.</a:t>
                      </a:r>
                      <a:endParaRPr kumimoji="0" lang="en-US" altLang="zh-CN" sz="2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Tues.</a:t>
                      </a:r>
                      <a:endParaRPr kumimoji="0" lang="en-US" altLang="zh-CN" sz="2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Wed.</a:t>
                      </a:r>
                      <a:endParaRPr kumimoji="0" lang="en-US" altLang="zh-CN" sz="2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Thurs.</a:t>
                      </a:r>
                      <a:endParaRPr kumimoji="0" lang="en-US" altLang="zh-CN" sz="2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Fri.</a:t>
                      </a:r>
                      <a:endParaRPr kumimoji="0" lang="en-US" altLang="zh-CN" sz="2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Sat.</a:t>
                      </a:r>
                      <a:endParaRPr kumimoji="0" lang="en-US" altLang="zh-CN" sz="2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667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football</a:t>
                      </a:r>
                      <a:endParaRPr kumimoji="0" lang="en-US" altLang="zh-CN" sz="3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running</a:t>
                      </a:r>
                      <a:endParaRPr kumimoji="0" lang="zh-CN" altLang="en-US" sz="3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running</a:t>
                      </a:r>
                      <a:endParaRPr kumimoji="0" lang="en-US" altLang="zh-CN" sz="3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600" b="1" i="0" u="none" strike="noStrike" cap="none" normalizeH="0" baseline="0" smtClean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2192" name="Rectangle 33"/>
          <p:cNvSpPr>
            <a:spLocks noChangeArrowheads="1"/>
          </p:cNvSpPr>
          <p:nvPr/>
        </p:nvSpPr>
        <p:spPr bwMode="auto">
          <a:xfrm>
            <a:off x="6081489" y="4637103"/>
            <a:ext cx="2282997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once a week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0754" name="Rectangle 34"/>
          <p:cNvSpPr>
            <a:spLocks noChangeArrowheads="1"/>
          </p:cNvSpPr>
          <p:nvPr/>
        </p:nvSpPr>
        <p:spPr bwMode="auto">
          <a:xfrm>
            <a:off x="2587581" y="5411803"/>
            <a:ext cx="4665060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00"/>
                </a:solidFill>
                <a:ea typeface="隶书" panose="02010509060101010101" pitchFamily="49" charset="-122"/>
              </a:rPr>
              <a:t>He runs ______________.</a:t>
            </a: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92194" name="Rectangle 67"/>
          <p:cNvSpPr>
            <a:spLocks noChangeArrowheads="1"/>
          </p:cNvSpPr>
          <p:nvPr/>
        </p:nvSpPr>
        <p:spPr bwMode="auto">
          <a:xfrm>
            <a:off x="4505994" y="5411803"/>
            <a:ext cx="2396810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twice a week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92200" name="Picture 40" descr="zhangyf17081_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692696"/>
            <a:ext cx="2592388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2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2" grpId="0"/>
      <p:bldP spid="9219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Section A 1 (1a-2d)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1" r="13820"/>
          <a:stretch>
            <a:fillRect/>
          </a:stretch>
        </p:blipFill>
        <p:spPr bwMode="auto">
          <a:xfrm>
            <a:off x="5303912" y="2852936"/>
            <a:ext cx="6264275" cy="221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36283"/>
            <a:ext cx="3993199" cy="2617764"/>
          </a:xfrm>
          <a:prstGeom prst="rect">
            <a:avLst/>
          </a:prstGeom>
        </p:spPr>
      </p:pic>
      <p:sp>
        <p:nvSpPr>
          <p:cNvPr id="11" name="圆角矩形标注 10"/>
          <p:cNvSpPr>
            <a:spLocks noChangeArrowheads="1"/>
          </p:cNvSpPr>
          <p:nvPr/>
        </p:nvSpPr>
        <p:spPr bwMode="auto">
          <a:xfrm>
            <a:off x="5675664" y="1867896"/>
            <a:ext cx="5976664" cy="580950"/>
          </a:xfrm>
          <a:prstGeom prst="wedgeRoundRectCallout">
            <a:avLst>
              <a:gd name="adj1" fmla="val -31809"/>
              <a:gd name="adj2" fmla="val 172181"/>
              <a:gd name="adj3" fmla="val 16667"/>
            </a:avLst>
          </a:prstGeom>
          <a:noFill/>
          <a:ln w="25400" algn="ctr">
            <a:solidFill>
              <a:srgbClr val="CC99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What do you do on weekends?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2" name="圆角矩形标注 11"/>
          <p:cNvSpPr>
            <a:spLocks noChangeArrowheads="1"/>
          </p:cNvSpPr>
          <p:nvPr/>
        </p:nvSpPr>
        <p:spPr bwMode="auto">
          <a:xfrm>
            <a:off x="497042" y="1799833"/>
            <a:ext cx="3889375" cy="687350"/>
          </a:xfrm>
          <a:prstGeom prst="wedgeRoundRectCallout">
            <a:avLst>
              <a:gd name="adj1" fmla="val 32902"/>
              <a:gd name="adj2" fmla="val 141257"/>
              <a:gd name="adj3" fmla="val 16667"/>
            </a:avLst>
          </a:prstGeom>
          <a:noFill/>
          <a:ln w="25400" algn="ctr">
            <a:solidFill>
              <a:srgbClr val="99CC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I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often</a:t>
            </a:r>
            <a:r>
              <a:rPr lang="en-US" altLang="zh-CN" dirty="0">
                <a:cs typeface="Times New Roman" panose="02020603050405020304" pitchFamily="18" charset="0"/>
              </a:rPr>
              <a:t> play soccer.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3" name="圆角矩形标注 12"/>
          <p:cNvSpPr>
            <a:spLocks noChangeArrowheads="1"/>
          </p:cNvSpPr>
          <p:nvPr/>
        </p:nvSpPr>
        <p:spPr bwMode="auto">
          <a:xfrm>
            <a:off x="497775" y="5588611"/>
            <a:ext cx="4896544" cy="1008112"/>
          </a:xfrm>
          <a:prstGeom prst="wedgeRoundRectCallout">
            <a:avLst>
              <a:gd name="adj1" fmla="val 23384"/>
              <a:gd name="adj2" fmla="val -103894"/>
              <a:gd name="adj3" fmla="val 16667"/>
            </a:avLst>
          </a:prstGeom>
          <a:noFill/>
          <a:ln w="25400" algn="ctr">
            <a:solidFill>
              <a:srgbClr val="99CC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cs typeface="Times New Roman" panose="02020603050405020304" pitchFamily="18" charset="0"/>
              </a:rPr>
              <a:t>What does Alice do on weekends?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4" name="圆角矩形标注 13"/>
          <p:cNvSpPr>
            <a:spLocks noChangeArrowheads="1"/>
          </p:cNvSpPr>
          <p:nvPr/>
        </p:nvSpPr>
        <p:spPr bwMode="auto">
          <a:xfrm>
            <a:off x="6023992" y="5517232"/>
            <a:ext cx="5832326" cy="790799"/>
          </a:xfrm>
          <a:prstGeom prst="wedgeRoundRectCallout">
            <a:avLst>
              <a:gd name="adj1" fmla="val -40653"/>
              <a:gd name="adj2" fmla="val -141912"/>
              <a:gd name="adj3" fmla="val 16667"/>
            </a:avLst>
          </a:prstGeom>
          <a:noFill/>
          <a:ln w="25400" algn="ctr">
            <a:solidFill>
              <a:srgbClr val="CC99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cs typeface="Times New Roman" panose="02020603050405020304" pitchFamily="18" charset="0"/>
              </a:rPr>
              <a:t>She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often</a:t>
            </a:r>
            <a:r>
              <a:rPr lang="en-US" altLang="zh-CN" dirty="0">
                <a:cs typeface="Times New Roman" panose="02020603050405020304" pitchFamily="18" charset="0"/>
              </a:rPr>
              <a:t> helps with housework.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pic>
        <p:nvPicPr>
          <p:cNvPr id="6166" name="Picture 22" descr="Pair work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398" y="548771"/>
            <a:ext cx="3959225" cy="106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 bldLvl="0" animBg="1"/>
      <p:bldP spid="13" grpId="0" bldLvl="0" animBg="1"/>
      <p:bldP spid="14" grpId="0" bldLvl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1" name="Rectangle 11"/>
          <p:cNvSpPr>
            <a:spLocks noChangeArrowheads="1"/>
          </p:cNvSpPr>
          <p:nvPr/>
        </p:nvSpPr>
        <p:spPr bwMode="auto">
          <a:xfrm>
            <a:off x="367532" y="1766495"/>
            <a:ext cx="10873208" cy="50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41325" indent="-4413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678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144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227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04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876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448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020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592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/>
              <a:t>1.</a:t>
            </a:r>
            <a:r>
              <a:rPr lang="zh-CN" altLang="en-US" b="1" dirty="0"/>
              <a:t> 你通常在周末做什么？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/>
              <a:t>    ______ ______ you ________ do on weekends?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b="1" dirty="0"/>
              <a:t>    我总是去运动。 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/>
              <a:t>    I __________ </a:t>
            </a:r>
            <a:r>
              <a:rPr lang="en-US" altLang="zh-CN" b="1" dirty="0" smtClean="0"/>
              <a:t>__________.</a:t>
            </a:r>
            <a:endParaRPr lang="en-US" altLang="zh-CN" b="1" dirty="0" smtClean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/>
              <a:t>2. </a:t>
            </a:r>
            <a:r>
              <a:rPr lang="zh-CN" altLang="en-US" b="1" dirty="0"/>
              <a:t>他们在周末做什么？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/>
              <a:t>    ______ ______ they ______ on weekends?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/>
              <a:t>    </a:t>
            </a:r>
            <a:r>
              <a:rPr lang="zh-CN" altLang="en-US" b="1" dirty="0"/>
              <a:t>他们经常帮助做家务。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/>
              <a:t>    They ________ help</a:t>
            </a:r>
            <a:r>
              <a:rPr lang="en-US" altLang="zh-CN" dirty="0"/>
              <a:t> </a:t>
            </a:r>
            <a:r>
              <a:rPr lang="en-US" altLang="zh-CN" b="1" dirty="0"/>
              <a:t>with _____________. </a:t>
            </a:r>
            <a:endParaRPr lang="en-US" altLang="zh-CN" b="1" dirty="0"/>
          </a:p>
        </p:txBody>
      </p:sp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4367808" y="2380602"/>
            <a:ext cx="180022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usually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870918" y="2387208"/>
            <a:ext cx="2520950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What      do 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1367508" y="3526447"/>
            <a:ext cx="4032448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always        exercise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5130" name="Rectangle 12"/>
          <p:cNvSpPr>
            <a:spLocks noChangeArrowheads="1"/>
          </p:cNvSpPr>
          <p:nvPr/>
        </p:nvSpPr>
        <p:spPr bwMode="auto">
          <a:xfrm>
            <a:off x="335360" y="1157291"/>
            <a:ext cx="7236347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Complete the following sentences. 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881695" y="4686057"/>
            <a:ext cx="2520950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What      do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4615966" y="4721923"/>
            <a:ext cx="1008062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do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2093032" y="5867768"/>
            <a:ext cx="2520950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often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1" name="Rectangle 15"/>
          <p:cNvSpPr>
            <a:spLocks noChangeArrowheads="1"/>
          </p:cNvSpPr>
          <p:nvPr/>
        </p:nvSpPr>
        <p:spPr bwMode="auto">
          <a:xfrm>
            <a:off x="5434542" y="5856556"/>
            <a:ext cx="2202847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3200" b="1" dirty="0">
                <a:solidFill>
                  <a:srgbClr val="FF0000"/>
                </a:solidFill>
              </a:rPr>
              <a:t> housework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008121" y="44450"/>
            <a:ext cx="302641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720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Review</a:t>
            </a:r>
            <a:endParaRPr lang="en-US" altLang="zh-CN" sz="7200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" grpId="0"/>
      <p:bldP spid="5126" grpId="0"/>
      <p:bldP spid="5127" grpId="0"/>
      <p:bldP spid="8" grpId="0"/>
      <p:bldP spid="9" grpId="0"/>
      <p:bldP spid="10" grpId="0"/>
      <p:bldP spid="11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1" name="Rectangle 11"/>
          <p:cNvSpPr>
            <a:spLocks noChangeArrowheads="1"/>
          </p:cNvSpPr>
          <p:nvPr/>
        </p:nvSpPr>
        <p:spPr bwMode="auto">
          <a:xfrm>
            <a:off x="623393" y="764704"/>
            <a:ext cx="10369152" cy="2577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41325" indent="-4413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678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144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227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04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876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448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020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592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 smtClean="0"/>
              <a:t>3</a:t>
            </a:r>
            <a:r>
              <a:rPr lang="en-US" altLang="zh-CN" b="1" dirty="0"/>
              <a:t>. </a:t>
            </a:r>
            <a:r>
              <a:rPr lang="zh-CN" altLang="en-US" b="1" dirty="0"/>
              <a:t>她在周末做什么？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/>
              <a:t>    What ________ she _________ on weekends?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b="1" dirty="0"/>
              <a:t>    她有时候去购物。</a:t>
            </a:r>
            <a:endParaRPr lang="zh-CN" altLang="en-US" b="1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/>
              <a:t>    She __________ ________ __________.</a:t>
            </a:r>
            <a:endParaRPr lang="en-US" altLang="zh-CN" b="1" dirty="0"/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2351585" y="1340768"/>
            <a:ext cx="1368425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does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5303913" y="1336824"/>
            <a:ext cx="1079500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do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1657327" y="2492896"/>
            <a:ext cx="6267077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 sometimes     goes        shopping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624743" y="3341822"/>
            <a:ext cx="11015873" cy="275147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lvl1pPr marL="446405" indent="-446405" eaLnBrk="0" hangingPunct="0">
              <a:tabLst>
                <a:tab pos="699262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1225" indent="-285750" eaLnBrk="0" hangingPunct="0">
              <a:tabLst>
                <a:tab pos="699262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19530" indent="-228600" eaLnBrk="0" hangingPunct="0">
              <a:tabLst>
                <a:tab pos="699262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27200" indent="-228600" eaLnBrk="0" hangingPunct="0">
              <a:tabLst>
                <a:tab pos="699262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5505" indent="-228600" eaLnBrk="0" hangingPunct="0">
              <a:tabLst>
                <a:tab pos="699262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92705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99262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49905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99262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07105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99262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64305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99262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4. </a:t>
            </a:r>
            <a:r>
              <a:rPr lang="zh-CN" altLang="en-US" b="1" dirty="0"/>
              <a:t>你多久看一次电影？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_______ _______ do you go to the ________? 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</a:t>
            </a:r>
            <a:r>
              <a:rPr lang="zh-CN" altLang="en-US" b="1" dirty="0"/>
              <a:t>我可能一个月去看一次。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I go to the movies </a:t>
            </a:r>
            <a:r>
              <a:rPr lang="en-US" altLang="zh-CN" b="1" dirty="0">
                <a:solidFill>
                  <a:srgbClr val="FF00FF"/>
                </a:solidFill>
              </a:rPr>
              <a:t>maybe</a:t>
            </a:r>
            <a:r>
              <a:rPr lang="en-US" altLang="zh-CN" b="1" dirty="0"/>
              <a:t> _______ _______ </a:t>
            </a:r>
            <a:r>
              <a:rPr lang="en-US" altLang="zh-CN" b="1" dirty="0" smtClean="0"/>
              <a:t>________.</a:t>
            </a:r>
            <a:endParaRPr lang="en-US" altLang="zh-CN" b="1" dirty="0"/>
          </a:p>
        </p:txBody>
      </p:sp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1271886" y="3940136"/>
            <a:ext cx="287972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How       often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5699968" y="5102842"/>
            <a:ext cx="4752528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once         </a:t>
            </a:r>
            <a:r>
              <a:rPr lang="en-US" altLang="zh-CN" b="1" dirty="0">
                <a:solidFill>
                  <a:srgbClr val="FF0000"/>
                </a:solidFill>
              </a:rPr>
              <a:t>a   </a:t>
            </a:r>
            <a:r>
              <a:rPr lang="en-US" altLang="zh-CN" b="1" dirty="0" smtClean="0">
                <a:solidFill>
                  <a:srgbClr val="FF0000"/>
                </a:solidFill>
              </a:rPr>
              <a:t>        month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7024291" y="3913694"/>
            <a:ext cx="180022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movies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9" name="AutoShape 11"/>
          <p:cNvSpPr>
            <a:spLocks noChangeArrowheads="1"/>
          </p:cNvSpPr>
          <p:nvPr/>
        </p:nvSpPr>
        <p:spPr bwMode="auto">
          <a:xfrm>
            <a:off x="3647330" y="6073388"/>
            <a:ext cx="4105275" cy="503237"/>
          </a:xfrm>
          <a:prstGeom prst="wedgeRoundRectCallout">
            <a:avLst>
              <a:gd name="adj1" fmla="val -19066"/>
              <a:gd name="adj2" fmla="val -118771"/>
              <a:gd name="adj3" fmla="val 16667"/>
            </a:avLst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sz="2800" b="1" i="1" dirty="0">
                <a:solidFill>
                  <a:schemeClr val="bg1"/>
                </a:solidFill>
              </a:rPr>
              <a:t>adv</a:t>
            </a:r>
            <a:r>
              <a:rPr lang="en-US" altLang="zh-CN" sz="2800" b="1" dirty="0">
                <a:solidFill>
                  <a:schemeClr val="bg1"/>
                </a:solidFill>
              </a:rPr>
              <a:t>. </a:t>
            </a:r>
            <a:r>
              <a:rPr lang="zh-CN" altLang="en-US" sz="2800" b="1" dirty="0">
                <a:solidFill>
                  <a:schemeClr val="bg1"/>
                </a:solidFill>
              </a:rPr>
              <a:t>大概；或许；可能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6" grpId="0"/>
      <p:bldP spid="17" grpId="0"/>
      <p:bldP spid="1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"/>
          <p:cNvSpPr>
            <a:spLocks noChangeArrowheads="1"/>
          </p:cNvSpPr>
          <p:nvPr/>
        </p:nvSpPr>
        <p:spPr bwMode="auto">
          <a:xfrm>
            <a:off x="767408" y="-96103"/>
            <a:ext cx="10657184" cy="25922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lvl1pPr marL="446405" indent="-446405" eaLnBrk="0" hangingPunct="0">
              <a:tabLst>
                <a:tab pos="699262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1225" indent="-285750" eaLnBrk="0" hangingPunct="0">
              <a:tabLst>
                <a:tab pos="699262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19530" indent="-228600" eaLnBrk="0" hangingPunct="0">
              <a:tabLst>
                <a:tab pos="699262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27200" indent="-228600" eaLnBrk="0" hangingPunct="0">
              <a:tabLst>
                <a:tab pos="699262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5505" indent="-228600" eaLnBrk="0" hangingPunct="0">
              <a:tabLst>
                <a:tab pos="699262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92705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99262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49905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99262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07105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99262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64305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99262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 smtClean="0"/>
              <a:t>5</a:t>
            </a:r>
            <a:r>
              <a:rPr lang="en-US" altLang="zh-CN" b="1" dirty="0"/>
              <a:t>. </a:t>
            </a:r>
            <a:r>
              <a:rPr lang="zh-CN" altLang="en-US" b="1" dirty="0"/>
              <a:t>他多久看一次电视</a:t>
            </a:r>
            <a:r>
              <a:rPr lang="en-US" altLang="zh-CN" b="1" dirty="0"/>
              <a:t>?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 _______ _______ does he watch TV? 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zh-CN" altLang="en-US" b="1" dirty="0"/>
              <a:t>    他几乎不看电视。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He _______ _______ watches TV. </a:t>
            </a:r>
            <a:endParaRPr lang="en-US" altLang="zh-CN" b="1" dirty="0"/>
          </a:p>
        </p:txBody>
      </p:sp>
      <p:sp>
        <p:nvSpPr>
          <p:cNvPr id="6153" name="Text Box 9"/>
          <p:cNvSpPr txBox="1">
            <a:spLocks noChangeArrowheads="1"/>
          </p:cNvSpPr>
          <p:nvPr/>
        </p:nvSpPr>
        <p:spPr bwMode="auto">
          <a:xfrm>
            <a:off x="1919536" y="1659240"/>
            <a:ext cx="3095625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hardly     ever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1559496" y="484532"/>
            <a:ext cx="2808288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How      often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767715" y="2493010"/>
            <a:ext cx="11196955" cy="29514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lvl1pPr marL="808355" indent="-80835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27317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6814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0891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974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9546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4118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690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3262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6. </a:t>
            </a:r>
            <a:r>
              <a:rPr lang="zh-CN" altLang="en-US" b="1" dirty="0"/>
              <a:t>你去购物吗？</a:t>
            </a:r>
            <a:r>
              <a:rPr lang="en-US" altLang="zh-CN" b="1" dirty="0"/>
              <a:t>   </a:t>
            </a:r>
            <a:endParaRPr lang="en-US" altLang="zh-CN" b="1" dirty="0"/>
          </a:p>
          <a:p>
            <a:pPr marL="446405" indent="-446405" eaLnBrk="1" hangingPunct="1">
              <a:lnSpc>
                <a:spcPct val="120000"/>
              </a:lnSpc>
            </a:pPr>
            <a:r>
              <a:rPr lang="en-US" altLang="zh-CN" b="1" dirty="0"/>
              <a:t>     _______ _______ go shopping?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</a:t>
            </a:r>
            <a:r>
              <a:rPr lang="zh-CN" altLang="en-US" b="1" dirty="0"/>
              <a:t>不，我从不去购物。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 No, I _______ _______ shopping. 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7. Jack</a:t>
            </a:r>
            <a:r>
              <a:rPr lang="zh-CN" altLang="zh-CN" b="1" dirty="0"/>
              <a:t>多久使用一次互联网？</a:t>
            </a:r>
            <a:endParaRPr lang="zh-CN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————————————————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</a:t>
            </a:r>
            <a:r>
              <a:rPr lang="zh-CN" altLang="en-US" b="1" dirty="0"/>
              <a:t>每天。</a:t>
            </a:r>
            <a:r>
              <a:rPr lang="en-US" altLang="zh-CN" b="1" dirty="0"/>
              <a:t>____________</a:t>
            </a:r>
            <a:endParaRPr lang="en-US" altLang="zh-CN" b="1" dirty="0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1559496" y="3072249"/>
            <a:ext cx="2736850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Do           you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2639616" y="4248452"/>
            <a:ext cx="2808287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never       go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1331595" y="5164455"/>
            <a:ext cx="681291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How often does Jack </a:t>
            </a:r>
            <a:r>
              <a:rPr lang="en-US" altLang="zh-CN" b="1" u="sng" dirty="0">
                <a:solidFill>
                  <a:srgbClr val="FF0000"/>
                </a:solidFill>
              </a:rPr>
              <a:t>use the Internet</a:t>
            </a:r>
            <a:r>
              <a:rPr lang="en-US" altLang="zh-CN" b="1" dirty="0">
                <a:solidFill>
                  <a:srgbClr val="FF0000"/>
                </a:solidFill>
              </a:rPr>
              <a:t>?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2463165" y="6009005"/>
            <a:ext cx="213741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Every day.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3" grpId="0"/>
      <p:bldP spid="13" grpId="0"/>
      <p:bldP spid="10" grpId="0"/>
      <p:bldP spid="11" grpId="0"/>
      <p:bldP spid="2" grpId="0"/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Rectangle 10"/>
          <p:cNvSpPr>
            <a:spLocks noChangeArrowheads="1"/>
          </p:cNvSpPr>
          <p:nvPr/>
        </p:nvSpPr>
        <p:spPr bwMode="auto">
          <a:xfrm>
            <a:off x="767408" y="-96103"/>
            <a:ext cx="10657184" cy="25922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lvl1pPr marL="446405" indent="-446405" eaLnBrk="0" hangingPunct="0">
              <a:tabLst>
                <a:tab pos="699262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1225" indent="-285750" eaLnBrk="0" hangingPunct="0">
              <a:tabLst>
                <a:tab pos="699262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19530" indent="-228600" eaLnBrk="0" hangingPunct="0">
              <a:tabLst>
                <a:tab pos="699262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27200" indent="-228600" eaLnBrk="0" hangingPunct="0">
              <a:tabLst>
                <a:tab pos="699262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5505" indent="-228600" eaLnBrk="0" hangingPunct="0">
              <a:tabLst>
                <a:tab pos="699262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92705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99262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49905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99262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07105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99262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64305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99262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 smtClean="0"/>
              <a:t>8</a:t>
            </a:r>
            <a:r>
              <a:rPr lang="en-US" altLang="zh-CN" b="1" dirty="0"/>
              <a:t>. </a:t>
            </a:r>
            <a:r>
              <a:rPr lang="zh-CN" altLang="en-US" b="1" dirty="0"/>
              <a:t>你最喜欢的节目是什么？</a:t>
            </a:r>
            <a:endParaRPr lang="zh-CN" altLang="en-US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_______________________________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</a:t>
            </a:r>
            <a:r>
              <a:rPr lang="zh-CN" altLang="en-US" b="1" dirty="0"/>
              <a:t>动物世界。</a:t>
            </a:r>
            <a:endParaRPr lang="zh-CN" altLang="en-US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_______________________________ </a:t>
            </a:r>
            <a:endParaRPr lang="en-US" altLang="zh-CN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1127760" y="404495"/>
            <a:ext cx="6096000" cy="614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 hangingPunct="1"/>
            <a:r>
              <a:rPr lang="en-US" altLang="zh-CN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What’s your favorite program?</a:t>
            </a:r>
            <a:endParaRPr lang="en-US" altLang="zh-CN">
              <a:solidFill>
                <a:srgbClr val="FF0000"/>
              </a:solidFill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11250" y="1536065"/>
            <a:ext cx="6096000" cy="614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 hangingPunct="1"/>
            <a:r>
              <a:rPr lang="en-US" altLang="zh-CN" u="sng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Animal World</a:t>
            </a:r>
            <a:r>
              <a:rPr lang="en-US" altLang="zh-CN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.</a:t>
            </a:r>
            <a:endParaRPr lang="en-US" altLang="zh-CN">
              <a:solidFill>
                <a:srgbClr val="FF0000"/>
              </a:solidFill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ext Box 5"/>
          <p:cNvSpPr txBox="1">
            <a:spLocks noChangeArrowheads="1"/>
          </p:cNvSpPr>
          <p:nvPr/>
        </p:nvSpPr>
        <p:spPr bwMode="auto">
          <a:xfrm>
            <a:off x="1558231" y="1512360"/>
            <a:ext cx="8280400" cy="2995435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latin typeface="Arial" panose="020B0604020202020204" pitchFamily="34" charset="0"/>
              </a:rPr>
              <a:t>Questions:</a:t>
            </a:r>
            <a:endParaRPr lang="en-US" altLang="zh-CN" b="1" dirty="0">
              <a:latin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buFontTx/>
              <a:buAutoNum type="arabicPeriod"/>
            </a:pPr>
            <a:r>
              <a:rPr lang="en-US" altLang="zh-CN" b="1" dirty="0"/>
              <a:t> __________________________________?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(how often / help with housework) 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2. __________________________________?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(what / usually / do / weekends</a:t>
            </a:r>
            <a:r>
              <a:rPr lang="en-US" altLang="zh-CN" b="1" dirty="0" smtClean="0"/>
              <a:t>)</a:t>
            </a:r>
            <a:endParaRPr lang="en-US" altLang="zh-CN" b="1" dirty="0"/>
          </a:p>
        </p:txBody>
      </p:sp>
      <p:sp>
        <p:nvSpPr>
          <p:cNvPr id="7" name="Text Box 19"/>
          <p:cNvSpPr txBox="1">
            <a:spLocks noChangeArrowheads="1"/>
          </p:cNvSpPr>
          <p:nvPr/>
        </p:nvSpPr>
        <p:spPr bwMode="auto">
          <a:xfrm>
            <a:off x="1991619" y="2016489"/>
            <a:ext cx="7489825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How often do you help with housework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9" name="Text Box 22"/>
          <p:cNvSpPr txBox="1">
            <a:spLocks noChangeArrowheads="1"/>
          </p:cNvSpPr>
          <p:nvPr/>
        </p:nvSpPr>
        <p:spPr bwMode="auto">
          <a:xfrm>
            <a:off x="1991619" y="3262142"/>
            <a:ext cx="7127875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What do you usually do on weekends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1559496" y="478190"/>
            <a:ext cx="9721328" cy="149839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</a:rPr>
              <a:t>Use the words given to write questions. </a:t>
            </a:r>
            <a:endParaRPr lang="en-US" altLang="zh-CN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</a:rPr>
              <a:t>Then </a:t>
            </a:r>
            <a:r>
              <a:rPr lang="en-US" altLang="zh-CN" b="1" dirty="0">
                <a:solidFill>
                  <a:srgbClr val="00B050"/>
                </a:solidFill>
                <a:latin typeface="Arial" panose="020B0604020202020204" pitchFamily="34" charset="0"/>
              </a:rPr>
              <a:t>ask and answer them with a partner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 </a:t>
            </a:r>
            <a:endParaRPr lang="zh-CN" altLang="en-US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85" y="383155"/>
            <a:ext cx="1219099" cy="121909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440748" y="-170815"/>
            <a:ext cx="416115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720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Pair-work</a:t>
            </a:r>
            <a:endParaRPr lang="en-US" altLang="zh-CN" sz="7200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485959" y="4183911"/>
            <a:ext cx="8496300" cy="2653034"/>
          </a:xfrm>
          <a:prstGeom prst="rect">
            <a:avLst/>
          </a:prstGeom>
          <a:noFill/>
          <a:ln w="2540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b="1" dirty="0" smtClean="0"/>
              <a:t>3. ___________________________________?</a:t>
            </a:r>
            <a:endParaRPr lang="en-US" altLang="zh-CN" b="1" dirty="0" smtClean="0"/>
          </a:p>
          <a:p>
            <a:pPr eaLnBrk="1" hangingPunct="1">
              <a:lnSpc>
                <a:spcPct val="130000"/>
              </a:lnSpc>
            </a:pPr>
            <a:r>
              <a:rPr lang="en-US" altLang="zh-CN" b="1" dirty="0" smtClean="0"/>
              <a:t>    (how often / best friend / exercise)</a:t>
            </a:r>
            <a:endParaRPr lang="en-US" altLang="zh-CN" b="1" dirty="0" smtClean="0"/>
          </a:p>
          <a:p>
            <a:pPr eaLnBrk="1" hangingPunct="1">
              <a:lnSpc>
                <a:spcPct val="130000"/>
              </a:lnSpc>
            </a:pPr>
            <a:r>
              <a:rPr lang="en-US" altLang="zh-CN" b="1" dirty="0" smtClean="0"/>
              <a:t>4. ___________________________________? </a:t>
            </a:r>
            <a:endParaRPr lang="en-US" altLang="zh-CN" b="1" dirty="0" smtClean="0"/>
          </a:p>
          <a:p>
            <a:pPr eaLnBrk="1" hangingPunct="1">
              <a:lnSpc>
                <a:spcPct val="130000"/>
              </a:lnSpc>
            </a:pPr>
            <a:r>
              <a:rPr lang="en-US" altLang="zh-CN" b="1" dirty="0" smtClean="0"/>
              <a:t>    (what / usually / do / </a:t>
            </a:r>
            <a:r>
              <a:rPr lang="en-US" altLang="zh-CN" b="1" dirty="0" smtClean="0">
                <a:solidFill>
                  <a:srgbClr val="0000FF"/>
                </a:solidFill>
              </a:rPr>
              <a:t>after school </a:t>
            </a:r>
            <a:r>
              <a:rPr lang="en-US" altLang="zh-CN" b="1" dirty="0" smtClean="0"/>
              <a:t>)</a:t>
            </a:r>
            <a:endParaRPr lang="en-US" altLang="zh-CN" b="1" dirty="0"/>
          </a:p>
        </p:txBody>
      </p:sp>
      <p:sp>
        <p:nvSpPr>
          <p:cNvPr id="6" name="Text Box 20"/>
          <p:cNvSpPr txBox="1">
            <a:spLocks noChangeArrowheads="1"/>
          </p:cNvSpPr>
          <p:nvPr/>
        </p:nvSpPr>
        <p:spPr bwMode="auto">
          <a:xfrm>
            <a:off x="1918778" y="4191913"/>
            <a:ext cx="7560246" cy="732508"/>
          </a:xfrm>
          <a:prstGeom prst="rect">
            <a:avLst/>
          </a:prstGeom>
          <a:noFill/>
          <a:ln w="9525" algn="ctr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How often does your best friend exercise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4" name="Text Box 24"/>
          <p:cNvSpPr txBox="1">
            <a:spLocks noChangeArrowheads="1"/>
          </p:cNvSpPr>
          <p:nvPr/>
        </p:nvSpPr>
        <p:spPr bwMode="auto">
          <a:xfrm>
            <a:off x="1990785" y="5436622"/>
            <a:ext cx="7488238" cy="668645"/>
          </a:xfrm>
          <a:prstGeom prst="rect">
            <a:avLst/>
          </a:prstGeom>
          <a:noFill/>
          <a:ln w="9525" algn="ctr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What do you usually do after school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6" grpId="0"/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3908425" y="1183005"/>
            <a:ext cx="7900670" cy="1124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2800" dirty="0" smtClean="0">
                <a:solidFill>
                  <a:srgbClr val="0000FF"/>
                </a:solidFill>
                <a:latin typeface="Arial" panose="020B0604020202020204" pitchFamily="34" charset="0"/>
              </a:rPr>
              <a:t>Look at the picture, read the conversation and answer the questions.</a:t>
            </a:r>
            <a:endParaRPr lang="en-US" altLang="zh-CN" sz="2800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495" y="332105"/>
            <a:ext cx="931545" cy="931545"/>
          </a:xfrm>
          <a:prstGeom prst="rect">
            <a:avLst/>
          </a:prstGeom>
        </p:spPr>
      </p:pic>
      <p:pic>
        <p:nvPicPr>
          <p:cNvPr id="20" name="图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613" y="1412284"/>
            <a:ext cx="4137524" cy="458385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" name="文本框 20"/>
          <p:cNvSpPr txBox="1">
            <a:spLocks noChangeArrowheads="1"/>
          </p:cNvSpPr>
          <p:nvPr/>
        </p:nvSpPr>
        <p:spPr bwMode="auto">
          <a:xfrm>
            <a:off x="3855720" y="2416810"/>
            <a:ext cx="8033385" cy="36347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20000"/>
              </a:lnSpc>
              <a:spcBef>
                <a:spcPts val="0"/>
              </a:spcBef>
            </a:lvl1pPr>
            <a:lvl2pPr marL="742950" indent="-285750" eaLnBrk="0" hangingPunct="0">
              <a:defRPr sz="3200"/>
            </a:lvl2pPr>
            <a:lvl3pPr marL="1143000" indent="-228600" eaLnBrk="0" hangingPunct="0">
              <a:defRPr sz="3200"/>
            </a:lvl3pPr>
            <a:lvl4pPr marL="1600200" indent="-228600" eaLnBrk="0" hangingPunct="0">
              <a:defRPr sz="3200"/>
            </a:lvl4pPr>
            <a:lvl5pPr marL="2057400" indent="-228600" eaLnBrk="0" hangingPunct="0">
              <a:defRPr sz="3200"/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/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altLang="zh-CN" sz="3200" dirty="0"/>
              <a:t>Who’s the girl?</a:t>
            </a:r>
            <a:endParaRPr lang="en-US" altLang="zh-CN" sz="3200" dirty="0"/>
          </a:p>
          <a:p>
            <a:pPr marL="0" indent="0">
              <a:buFont typeface="+mj-lt"/>
              <a:buNone/>
            </a:pPr>
            <a:r>
              <a:rPr lang="en-US" altLang="zh-CN" sz="3200" dirty="0">
                <a:solidFill>
                  <a:srgbClr val="FF0000"/>
                </a:solidFill>
              </a:rPr>
              <a:t>   She’s Claire.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 marL="0" indent="0">
              <a:buFont typeface="+mj-lt"/>
              <a:buNone/>
            </a:pPr>
            <a:r>
              <a:rPr lang="en-US" altLang="zh-CN" sz="3200" dirty="0"/>
              <a:t>2.  Wha’s she doing?</a:t>
            </a:r>
            <a:endParaRPr lang="en-US" altLang="zh-CN" sz="3200" dirty="0"/>
          </a:p>
          <a:p>
            <a:pPr marL="0" indent="0">
              <a:buFont typeface="+mj-lt"/>
              <a:buNone/>
            </a:pPr>
            <a:r>
              <a:rPr lang="en-US" altLang="zh-CN" sz="3200" dirty="0">
                <a:solidFill>
                  <a:srgbClr val="FF0000"/>
                </a:solidFill>
              </a:rPr>
              <a:t>   She’s dancing./She’s having  a dance lesson.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 marL="0" indent="0">
              <a:buFont typeface="+mj-lt"/>
              <a:buNone/>
            </a:pPr>
            <a:r>
              <a:rPr lang="en-US" altLang="zh-CN" sz="3200" dirty="0"/>
              <a:t>3.  What kind of dance is it?</a:t>
            </a:r>
            <a:endParaRPr lang="en-US" altLang="zh-CN" sz="3200" dirty="0"/>
          </a:p>
          <a:p>
            <a:pPr marL="0" indent="0">
              <a:buFont typeface="+mj-lt"/>
              <a:buNone/>
            </a:pPr>
            <a:r>
              <a:rPr lang="en-US" altLang="zh-CN" sz="3200" dirty="0">
                <a:solidFill>
                  <a:srgbClr val="FF0000"/>
                </a:solidFill>
                <a:hlinkClick r:id="rId4" tooltip="" action="ppaction://hlinkfile"/>
              </a:rPr>
              <a:t>   It’s swing dance.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50691" y="260985"/>
            <a:ext cx="410718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540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Conversation</a:t>
            </a:r>
            <a:endParaRPr lang="en-US" altLang="zh-CN" sz="5400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Text Box 5"/>
          <p:cNvSpPr txBox="1">
            <a:spLocks noChangeArrowheads="1"/>
          </p:cNvSpPr>
          <p:nvPr/>
        </p:nvSpPr>
        <p:spPr bwMode="auto">
          <a:xfrm>
            <a:off x="767408" y="800297"/>
            <a:ext cx="10225136" cy="1272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Listen </a:t>
            </a: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to the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conversation and match the activities with the right time.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434975" y="3952240"/>
            <a:ext cx="4309110" cy="681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/>
              <a:t>have piano lessons</a:t>
            </a:r>
            <a:endParaRPr lang="en-US" altLang="zh-CN"/>
          </a:p>
        </p:txBody>
      </p:sp>
      <p:sp>
        <p:nvSpPr>
          <p:cNvPr id="23558" name="Text Box 5"/>
          <p:cNvSpPr txBox="1">
            <a:spLocks noChangeArrowheads="1"/>
          </p:cNvSpPr>
          <p:nvPr/>
        </p:nvSpPr>
        <p:spPr bwMode="auto">
          <a:xfrm>
            <a:off x="371551" y="2663506"/>
            <a:ext cx="3770313" cy="681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/>
              <a:t>have dance lessons</a:t>
            </a:r>
            <a:endParaRPr lang="en-US" altLang="zh-CN" dirty="0"/>
          </a:p>
        </p:txBody>
      </p:sp>
      <p:cxnSp>
        <p:nvCxnSpPr>
          <p:cNvPr id="12" name="直接连接符 11"/>
          <p:cNvCxnSpPr>
            <a:cxnSpLocks noChangeShapeType="1"/>
          </p:cNvCxnSpPr>
          <p:nvPr/>
        </p:nvCxnSpPr>
        <p:spPr bwMode="auto">
          <a:xfrm flipV="1">
            <a:off x="3700288" y="2977430"/>
            <a:ext cx="2433812" cy="1389938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直接连接符 13"/>
          <p:cNvCxnSpPr>
            <a:cxnSpLocks noChangeShapeType="1"/>
            <a:endCxn id="13" idx="1"/>
          </p:cNvCxnSpPr>
          <p:nvPr/>
        </p:nvCxnSpPr>
        <p:spPr bwMode="auto">
          <a:xfrm>
            <a:off x="3853517" y="3032285"/>
            <a:ext cx="2280583" cy="2709858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 Box 19"/>
          <p:cNvSpPr txBox="1">
            <a:spLocks noChangeArrowheads="1"/>
          </p:cNvSpPr>
          <p:nvPr/>
        </p:nvSpPr>
        <p:spPr bwMode="auto">
          <a:xfrm>
            <a:off x="1502486" y="5392418"/>
            <a:ext cx="2963863" cy="68326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/>
              <a:t>play tennis</a:t>
            </a:r>
            <a:endParaRPr lang="en-US" altLang="zh-CN" dirty="0"/>
          </a:p>
        </p:txBody>
      </p:sp>
      <p:sp>
        <p:nvSpPr>
          <p:cNvPr id="10" name="Text Box 20"/>
          <p:cNvSpPr txBox="1">
            <a:spLocks noChangeArrowheads="1"/>
          </p:cNvSpPr>
          <p:nvPr/>
        </p:nvSpPr>
        <p:spPr bwMode="auto">
          <a:xfrm>
            <a:off x="6066155" y="2596515"/>
            <a:ext cx="5629910" cy="68199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/>
              <a:t>on Wednesday and Friday</a:t>
            </a:r>
            <a:endParaRPr lang="en-US" altLang="zh-CN" dirty="0"/>
          </a:p>
        </p:txBody>
      </p:sp>
      <p:sp>
        <p:nvSpPr>
          <p:cNvPr id="11" name="Text Box 21"/>
          <p:cNvSpPr txBox="1">
            <a:spLocks noChangeArrowheads="1"/>
          </p:cNvSpPr>
          <p:nvPr/>
        </p:nvSpPr>
        <p:spPr bwMode="auto">
          <a:xfrm>
            <a:off x="6100707" y="3918580"/>
            <a:ext cx="2420937" cy="68199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/>
              <a:t>on Tuesday</a:t>
            </a:r>
            <a:endParaRPr lang="en-US" altLang="zh-CN" dirty="0"/>
          </a:p>
        </p:txBody>
      </p:sp>
      <p:sp>
        <p:nvSpPr>
          <p:cNvPr id="13" name="Text Box 22"/>
          <p:cNvSpPr txBox="1">
            <a:spLocks noChangeArrowheads="1"/>
          </p:cNvSpPr>
          <p:nvPr/>
        </p:nvSpPr>
        <p:spPr bwMode="auto">
          <a:xfrm>
            <a:off x="6134100" y="5401310"/>
            <a:ext cx="3763010" cy="68199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/>
              <a:t>every Monday</a:t>
            </a:r>
            <a:endParaRPr lang="en-US" altLang="zh-CN" dirty="0"/>
          </a:p>
        </p:txBody>
      </p:sp>
      <p:cxnSp>
        <p:nvCxnSpPr>
          <p:cNvPr id="17" name="直接连接符 16"/>
          <p:cNvCxnSpPr>
            <a:cxnSpLocks noChangeShapeType="1"/>
            <a:endCxn id="11" idx="1"/>
          </p:cNvCxnSpPr>
          <p:nvPr/>
        </p:nvCxnSpPr>
        <p:spPr bwMode="auto">
          <a:xfrm flipV="1">
            <a:off x="3453524" y="4259577"/>
            <a:ext cx="2647183" cy="1546864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" name="Section A 2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506" y="1343311"/>
            <a:ext cx="1230162" cy="123016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348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微信图片_2023091823014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79425" y="101600"/>
            <a:ext cx="10831195" cy="6511290"/>
          </a:xfrm>
          <a:prstGeom prst="rect">
            <a:avLst/>
          </a:prstGeom>
        </p:spPr>
      </p:pic>
      <p:sp>
        <p:nvSpPr>
          <p:cNvPr id="24" name="等腰三角形 23"/>
          <p:cNvSpPr/>
          <p:nvPr/>
        </p:nvSpPr>
        <p:spPr>
          <a:xfrm>
            <a:off x="4799903" y="1556735"/>
            <a:ext cx="252028" cy="128576"/>
          </a:xfrm>
          <a:prstGeom prst="triangle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>
            <a:off x="5664138" y="1989170"/>
            <a:ext cx="252028" cy="128576"/>
          </a:xfrm>
          <a:prstGeom prst="triangle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>
            <a:cxnSpLocks noChangeShapeType="1"/>
          </p:cNvCxnSpPr>
          <p:nvPr/>
        </p:nvCxnSpPr>
        <p:spPr bwMode="auto">
          <a:xfrm>
            <a:off x="3287097" y="2493170"/>
            <a:ext cx="1368425" cy="0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3494" name="AutoShape 6"/>
          <p:cNvSpPr>
            <a:spLocks noChangeArrowheads="1"/>
          </p:cNvSpPr>
          <p:nvPr/>
        </p:nvSpPr>
        <p:spPr bwMode="auto">
          <a:xfrm>
            <a:off x="7680325" y="692785"/>
            <a:ext cx="2779395" cy="579755"/>
          </a:xfrm>
          <a:prstGeom prst="wedgeRoundRectCallout">
            <a:avLst>
              <a:gd name="adj1" fmla="val -91803"/>
              <a:gd name="adj2" fmla="val 126341"/>
              <a:gd name="adj3" fmla="val 16667"/>
            </a:avLst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p>
            <a:pPr marL="622300" indent="-622300"/>
            <a:r>
              <a:rPr lang="en-US" altLang="zh-CN" sz="2800" i="1" dirty="0">
                <a:solidFill>
                  <a:schemeClr val="bg1"/>
                </a:solidFill>
              </a:rPr>
              <a:t>adj.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zh-CN" altLang="en-US" sz="2800" dirty="0">
                <a:solidFill>
                  <a:schemeClr val="bg1"/>
                </a:solidFill>
              </a:rPr>
              <a:t>忙的；满</a:t>
            </a:r>
            <a:r>
              <a:rPr lang="zh-CN" altLang="en-US" sz="2800" dirty="0" smtClean="0">
                <a:solidFill>
                  <a:schemeClr val="bg1"/>
                </a:solidFill>
              </a:rPr>
              <a:t>的</a:t>
            </a:r>
            <a:r>
              <a:rPr lang="en-US" altLang="zh-CN" sz="2800" dirty="0" smtClean="0">
                <a:solidFill>
                  <a:schemeClr val="bg1"/>
                </a:solidFill>
              </a:rPr>
              <a:t>; 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0" name="AutoShape 11"/>
          <p:cNvSpPr>
            <a:spLocks noChangeArrowheads="1"/>
          </p:cNvSpPr>
          <p:nvPr/>
        </p:nvSpPr>
        <p:spPr bwMode="auto">
          <a:xfrm>
            <a:off x="5664200" y="3861435"/>
            <a:ext cx="3808730" cy="475615"/>
          </a:xfrm>
          <a:prstGeom prst="wedgeRoundRectCallout">
            <a:avLst>
              <a:gd name="adj1" fmla="val -105815"/>
              <a:gd name="adj2" fmla="val -57531"/>
              <a:gd name="adj3" fmla="val 16667"/>
            </a:avLst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p>
            <a:r>
              <a:rPr lang="en-US" altLang="zh-CN" sz="2800" i="1" dirty="0">
                <a:solidFill>
                  <a:schemeClr val="bg1"/>
                </a:solidFill>
              </a:rPr>
              <a:t>n.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zh-CN" altLang="en-US" sz="2800" dirty="0">
                <a:solidFill>
                  <a:schemeClr val="bg1"/>
                </a:solidFill>
              </a:rPr>
              <a:t>摆动；</a:t>
            </a:r>
            <a:r>
              <a:rPr lang="zh-CN" altLang="en-US" sz="2800" dirty="0" smtClean="0">
                <a:solidFill>
                  <a:schemeClr val="bg1"/>
                </a:solidFill>
              </a:rPr>
              <a:t>秋千  </a:t>
            </a:r>
            <a:r>
              <a:rPr lang="en-US" altLang="zh-CN" sz="2800" i="1" dirty="0" smtClean="0">
                <a:solidFill>
                  <a:schemeClr val="bg1"/>
                </a:solidFill>
              </a:rPr>
              <a:t>v</a:t>
            </a:r>
            <a:r>
              <a:rPr lang="en-US" altLang="zh-CN" sz="2800" dirty="0">
                <a:solidFill>
                  <a:schemeClr val="bg1"/>
                </a:solidFill>
              </a:rPr>
              <a:t>. </a:t>
            </a:r>
            <a:r>
              <a:rPr lang="zh-CN" altLang="en-US" sz="2800" dirty="0" smtClean="0">
                <a:solidFill>
                  <a:schemeClr val="bg1"/>
                </a:solidFill>
              </a:rPr>
              <a:t>摆动</a:t>
            </a:r>
            <a:r>
              <a:rPr lang="zh-CN" altLang="en-US" sz="2800" dirty="0">
                <a:solidFill>
                  <a:schemeClr val="bg1"/>
                </a:solidFill>
              </a:rPr>
              <a:t>；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wheel spokes="1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96520" y="116840"/>
            <a:ext cx="11997055" cy="673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514350" indent="-5143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568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033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116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193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765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337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909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481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dirty="0" smtClean="0">
                <a:solidFill>
                  <a:srgbClr val="0000FF"/>
                </a:solidFill>
              </a:rPr>
              <a:t>     Hmm … next </a:t>
            </a:r>
            <a:r>
              <a:rPr lang="en-US" altLang="zh-CN" sz="2800" dirty="0">
                <a:solidFill>
                  <a:srgbClr val="0000FF"/>
                </a:solidFill>
              </a:rPr>
              <a:t>week is quite full for me, Jack</a:t>
            </a:r>
            <a:r>
              <a:rPr lang="en-US" altLang="zh-CN" sz="2800" dirty="0" smtClean="0">
                <a:solidFill>
                  <a:srgbClr val="0000FF"/>
                </a:solidFill>
              </a:rPr>
              <a:t>.</a:t>
            </a:r>
            <a:endParaRPr lang="en-US" altLang="zh-CN" sz="2800" dirty="0" smtClean="0">
              <a:solidFill>
                <a:srgbClr val="0000FF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000" dirty="0" smtClean="0">
                <a:solidFill>
                  <a:srgbClr val="0000FF"/>
                </a:solidFill>
                <a:latin typeface="+mj-ea"/>
                <a:ea typeface="+mj-ea"/>
              </a:rPr>
              <a:t>    </a:t>
            </a:r>
            <a:r>
              <a:rPr lang="zh-CN" altLang="en-US" sz="2000" dirty="0" smtClean="0">
                <a:solidFill>
                  <a:srgbClr val="0000FF"/>
                </a:solidFill>
                <a:latin typeface="+mj-ea"/>
                <a:ea typeface="+mj-ea"/>
              </a:rPr>
              <a:t>嗯</a:t>
            </a:r>
            <a:r>
              <a:rPr lang="en-US" altLang="zh-CN" sz="2000" dirty="0" smtClean="0">
                <a:solidFill>
                  <a:srgbClr val="0000FF"/>
                </a:solidFill>
                <a:latin typeface="+mj-ea"/>
                <a:ea typeface="+mj-ea"/>
              </a:rPr>
              <a:t>…</a:t>
            </a:r>
            <a:r>
              <a:rPr lang="zh-CN" altLang="en-US" sz="2000" dirty="0" smtClean="0">
                <a:solidFill>
                  <a:srgbClr val="0000FF"/>
                </a:solidFill>
              </a:rPr>
              <a:t>我下周</a:t>
            </a:r>
            <a:r>
              <a:rPr lang="en-US" altLang="zh-CN" sz="2000" dirty="0" smtClean="0">
                <a:solidFill>
                  <a:srgbClr val="0000FF"/>
                </a:solidFill>
              </a:rPr>
              <a:t>(</a:t>
            </a:r>
            <a:r>
              <a:rPr lang="zh-CN" altLang="en-US" sz="2000" dirty="0" smtClean="0">
                <a:solidFill>
                  <a:srgbClr val="0000FF"/>
                </a:solidFill>
              </a:rPr>
              <a:t>已经安排得</a:t>
            </a:r>
            <a:r>
              <a:rPr lang="en-US" altLang="zh-CN" sz="2000" dirty="0" smtClean="0">
                <a:solidFill>
                  <a:srgbClr val="0000FF"/>
                </a:solidFill>
              </a:rPr>
              <a:t>)</a:t>
            </a:r>
            <a:r>
              <a:rPr lang="zh-CN" altLang="en-US" sz="2000" dirty="0" smtClean="0">
                <a:solidFill>
                  <a:srgbClr val="0000FF"/>
                </a:solidFill>
              </a:rPr>
              <a:t>很满了，杰克。</a:t>
            </a:r>
            <a:endParaRPr lang="en-US" altLang="zh-CN" sz="2000" dirty="0">
              <a:solidFill>
                <a:srgbClr val="0000FF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    </a:t>
            </a:r>
            <a:r>
              <a:rPr lang="en-US" altLang="zh-CN" sz="2800" dirty="0">
                <a:solidFill>
                  <a:srgbClr val="FF0000"/>
                </a:solidFill>
              </a:rPr>
              <a:t>full </a:t>
            </a:r>
            <a:r>
              <a:rPr lang="en-US" altLang="zh-CN" sz="2800" i="1" dirty="0">
                <a:solidFill>
                  <a:srgbClr val="FF0000"/>
                </a:solidFill>
              </a:rPr>
              <a:t>adj.</a:t>
            </a:r>
            <a:r>
              <a:rPr lang="en-US" altLang="zh-CN" sz="2800" dirty="0">
                <a:solidFill>
                  <a:srgbClr val="FF0000"/>
                </a:solidFill>
              </a:rPr>
              <a:t>   </a:t>
            </a:r>
            <a:r>
              <a:rPr lang="zh-CN" altLang="en-US" sz="2800" dirty="0">
                <a:solidFill>
                  <a:srgbClr val="FF0000"/>
                </a:solidFill>
              </a:rPr>
              <a:t>忙的   </a:t>
            </a:r>
            <a:r>
              <a:rPr lang="en-US" altLang="zh-CN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 </a:t>
            </a:r>
            <a:r>
              <a:rPr lang="zh-CN" altLang="en-US" sz="2800" dirty="0" smtClean="0">
                <a:solidFill>
                  <a:schemeClr val="tx1"/>
                </a:solidFill>
              </a:rPr>
              <a:t>同义词</a:t>
            </a:r>
            <a:r>
              <a:rPr lang="en-US" altLang="zh-CN" sz="2800" dirty="0" smtClean="0">
                <a:solidFill>
                  <a:schemeClr val="tx1"/>
                </a:solidFill>
              </a:rPr>
              <a:t>busy</a:t>
            </a:r>
            <a:endParaRPr lang="zh-CN" altLang="en-US" sz="2800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/>
              <a:t>    </a:t>
            </a:r>
            <a:r>
              <a:rPr lang="zh-CN" altLang="en-US" sz="2800" dirty="0">
                <a:solidFill>
                  <a:srgbClr val="FF0000"/>
                </a:solidFill>
              </a:rPr>
              <a:t>                满的 </a:t>
            </a:r>
            <a:r>
              <a:rPr lang="en-US" altLang="zh-CN" sz="2800" dirty="0">
                <a:solidFill>
                  <a:srgbClr val="FF0000"/>
                </a:solidFill>
              </a:rPr>
              <a:t>    </a:t>
            </a:r>
            <a:r>
              <a:rPr lang="zh-CN" altLang="en-US" sz="2800" dirty="0" smtClean="0">
                <a:solidFill>
                  <a:schemeClr val="tx1"/>
                </a:solidFill>
              </a:rPr>
              <a:t>反义词</a:t>
            </a:r>
            <a:r>
              <a:rPr lang="en-US" altLang="zh-CN" sz="2800" dirty="0" smtClean="0">
                <a:solidFill>
                  <a:schemeClr val="tx1"/>
                </a:solidFill>
              </a:rPr>
              <a:t>empty</a:t>
            </a:r>
            <a:r>
              <a:rPr lang="en-US" altLang="zh-CN" sz="2800" dirty="0" smtClean="0">
                <a:solidFill>
                  <a:srgbClr val="FF0000"/>
                </a:solidFill>
              </a:rPr>
              <a:t>      </a:t>
            </a:r>
            <a:r>
              <a:rPr lang="en-US" altLang="zh-CN" sz="2800" dirty="0" smtClean="0">
                <a:solidFill>
                  <a:srgbClr val="00B050"/>
                </a:solidFill>
              </a:rPr>
              <a:t> be </a:t>
            </a:r>
            <a:r>
              <a:rPr lang="en-US" altLang="zh-CN" sz="2800" dirty="0">
                <a:solidFill>
                  <a:srgbClr val="00B050"/>
                </a:solidFill>
              </a:rPr>
              <a:t>full of =</a:t>
            </a:r>
            <a:r>
              <a:rPr lang="en-US" altLang="zh-CN" sz="2800" dirty="0">
                <a:solidFill>
                  <a:srgbClr val="00B050"/>
                </a:solidFill>
                <a:sym typeface="+mn-ea"/>
              </a:rPr>
              <a:t>be filled with</a:t>
            </a:r>
            <a:r>
              <a:rPr lang="en-US" altLang="zh-CN" sz="2800" dirty="0">
                <a:solidFill>
                  <a:srgbClr val="00B050"/>
                </a:solidFill>
              </a:rPr>
              <a:t>  </a:t>
            </a:r>
            <a:r>
              <a:rPr lang="zh-CN" altLang="en-US" sz="2800" dirty="0">
                <a:solidFill>
                  <a:srgbClr val="00B050"/>
                </a:solidFill>
                <a:latin typeface="+mn-ea"/>
                <a:ea typeface="+mn-ea"/>
              </a:rPr>
              <a:t>充满</a:t>
            </a:r>
            <a:r>
              <a:rPr lang="en-US" altLang="zh-CN" sz="2800" dirty="0">
                <a:solidFill>
                  <a:srgbClr val="00B050"/>
                </a:solidFill>
                <a:latin typeface="+mn-ea"/>
                <a:ea typeface="+mn-ea"/>
              </a:rPr>
              <a:t>…</a:t>
            </a:r>
            <a:r>
              <a:rPr lang="zh-CN" altLang="en-US" sz="2800" dirty="0">
                <a:solidFill>
                  <a:srgbClr val="00B050"/>
                </a:solidFill>
                <a:latin typeface="+mn-ea"/>
                <a:ea typeface="+mn-ea"/>
              </a:rPr>
              <a:t>的</a:t>
            </a:r>
            <a:endParaRPr lang="en-US" altLang="zh-CN" sz="2800" dirty="0">
              <a:solidFill>
                <a:srgbClr val="FF0000"/>
              </a:solidFill>
              <a:latin typeface="+mn-ea"/>
              <a:ea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2800" dirty="0">
                <a:solidFill>
                  <a:srgbClr val="FF0000"/>
                </a:solidFill>
              </a:rPr>
              <a:t>                    饱的   </a:t>
            </a:r>
            <a:r>
              <a:rPr lang="en-US" altLang="zh-CN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 </a:t>
            </a:r>
            <a:r>
              <a:rPr lang="zh-CN" altLang="en-US" sz="2800" dirty="0" smtClean="0">
                <a:solidFill>
                  <a:schemeClr val="tx1"/>
                </a:solidFill>
              </a:rPr>
              <a:t>反义词</a:t>
            </a:r>
            <a:r>
              <a:rPr lang="en-US" altLang="zh-CN" sz="2800" dirty="0" smtClean="0">
                <a:solidFill>
                  <a:schemeClr val="tx1"/>
                </a:solidFill>
              </a:rPr>
              <a:t>hungry</a:t>
            </a:r>
            <a:endParaRPr lang="zh-CN" altLang="en-US" sz="2800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/>
              <a:t>    e.g. He had a </a:t>
            </a:r>
            <a:r>
              <a:rPr lang="en-US" altLang="zh-CN" sz="2800" dirty="0">
                <a:solidFill>
                  <a:srgbClr val="FF0000"/>
                </a:solidFill>
              </a:rPr>
              <a:t>full </a:t>
            </a:r>
            <a:r>
              <a:rPr lang="en-US" altLang="zh-CN" sz="2800" dirty="0"/>
              <a:t>weekend.</a:t>
            </a:r>
            <a:endParaRPr lang="en-US" altLang="zh-CN" sz="2800" dirty="0"/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/>
              <a:t>          </a:t>
            </a:r>
            <a:r>
              <a:rPr lang="zh-CN" altLang="zh-CN" sz="2800" dirty="0"/>
              <a:t>他有一个</a:t>
            </a:r>
            <a:r>
              <a:rPr lang="zh-CN" altLang="zh-CN" sz="2800" dirty="0">
                <a:solidFill>
                  <a:srgbClr val="00B050"/>
                </a:solidFill>
              </a:rPr>
              <a:t>忙碌的</a:t>
            </a:r>
            <a:r>
              <a:rPr lang="zh-CN" altLang="zh-CN" sz="2800" dirty="0"/>
              <a:t>周末。</a:t>
            </a:r>
            <a:endParaRPr lang="en-US" altLang="zh-CN" sz="2800" dirty="0"/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/>
              <a:t>           The restaurant is </a:t>
            </a:r>
            <a:r>
              <a:rPr lang="en-US" altLang="zh-CN" sz="2800" dirty="0">
                <a:solidFill>
                  <a:srgbClr val="FF0000"/>
                </a:solidFill>
              </a:rPr>
              <a:t>full</a:t>
            </a:r>
            <a:r>
              <a:rPr lang="en-US" altLang="zh-CN" sz="2800" dirty="0"/>
              <a:t> every day.</a:t>
            </a:r>
            <a:endParaRPr lang="en-US" altLang="zh-CN" sz="2800" dirty="0"/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/>
              <a:t>           </a:t>
            </a:r>
            <a:r>
              <a:rPr lang="zh-CN" altLang="en-US" sz="2800" dirty="0"/>
              <a:t>这个餐厅每天都</a:t>
            </a:r>
            <a:r>
              <a:rPr lang="zh-CN" altLang="en-US" sz="2800" dirty="0">
                <a:solidFill>
                  <a:srgbClr val="00B050"/>
                </a:solidFill>
              </a:rPr>
              <a:t>爆满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/>
              <a:t>           I’m </a:t>
            </a:r>
            <a:r>
              <a:rPr lang="en-US" altLang="zh-CN" sz="2800" dirty="0">
                <a:solidFill>
                  <a:srgbClr val="FF0000"/>
                </a:solidFill>
              </a:rPr>
              <a:t>full</a:t>
            </a:r>
            <a:r>
              <a:rPr lang="en-US" altLang="zh-CN" sz="2800" dirty="0"/>
              <a:t>, so I don’t </a:t>
            </a:r>
            <a:r>
              <a:rPr lang="en-US" altLang="zh-CN" sz="2800" u="sng" dirty="0"/>
              <a:t>want to</a:t>
            </a:r>
            <a:r>
              <a:rPr lang="en-US" altLang="zh-CN" sz="2800" dirty="0"/>
              <a:t> eat anything.</a:t>
            </a:r>
            <a:endParaRPr lang="en-US" altLang="zh-CN" sz="2800" dirty="0"/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/>
              <a:t>          </a:t>
            </a:r>
            <a:r>
              <a:rPr lang="zh-CN" altLang="en-US" sz="2800" dirty="0"/>
              <a:t>我很</a:t>
            </a:r>
            <a:r>
              <a:rPr lang="zh-CN" altLang="en-US" sz="2800" dirty="0">
                <a:solidFill>
                  <a:srgbClr val="00B050"/>
                </a:solidFill>
              </a:rPr>
              <a:t>饱</a:t>
            </a:r>
            <a:r>
              <a:rPr lang="zh-CN" altLang="en-US" sz="2800" dirty="0"/>
              <a:t>了，所以我不想再吃什么了。</a:t>
            </a:r>
            <a:endParaRPr lang="zh-CN" altLang="en-US" sz="2800" dirty="0"/>
          </a:p>
          <a:p>
            <a:pPr>
              <a:lnSpc>
                <a:spcPct val="120000"/>
              </a:lnSpc>
            </a:pPr>
            <a:r>
              <a:rPr lang="en-US" altLang="zh-CN" sz="2800" dirty="0">
                <a:sym typeface="+mn-ea"/>
              </a:rPr>
              <a:t>          The bottle 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is full of </a:t>
            </a:r>
            <a:r>
              <a:rPr lang="en-US" altLang="zh-CN" sz="2800" dirty="0">
                <a:sym typeface="+mn-ea"/>
              </a:rPr>
              <a:t>water./</a:t>
            </a:r>
            <a:r>
              <a:rPr lang="en-US" altLang="zh-CN" sz="2800" dirty="0">
                <a:sym typeface="+mn-ea"/>
              </a:rPr>
              <a:t>The bottle 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is filled with </a:t>
            </a:r>
            <a:r>
              <a:rPr lang="en-US" altLang="zh-CN" sz="2800" dirty="0">
                <a:sym typeface="+mn-ea"/>
              </a:rPr>
              <a:t>water.</a:t>
            </a:r>
            <a:endParaRPr lang="en-US" altLang="zh-CN" sz="2800" dirty="0"/>
          </a:p>
          <a:p>
            <a:pPr>
              <a:lnSpc>
                <a:spcPct val="120000"/>
              </a:lnSpc>
            </a:pPr>
            <a:r>
              <a:rPr lang="en-US" altLang="zh-CN" sz="2800" dirty="0">
                <a:sym typeface="+mn-ea"/>
              </a:rPr>
              <a:t>          </a:t>
            </a:r>
            <a:r>
              <a:rPr lang="zh-CN" altLang="en-US" sz="2800" dirty="0">
                <a:sym typeface="+mn-ea"/>
              </a:rPr>
              <a:t>瓶子里装</a:t>
            </a:r>
            <a:r>
              <a:rPr lang="zh-CN" altLang="en-US" sz="2800" dirty="0">
                <a:solidFill>
                  <a:srgbClr val="00B050"/>
                </a:solidFill>
                <a:sym typeface="+mn-ea"/>
              </a:rPr>
              <a:t>满</a:t>
            </a:r>
            <a:r>
              <a:rPr lang="zh-CN" altLang="en-US" sz="2800" dirty="0">
                <a:sym typeface="+mn-ea"/>
              </a:rPr>
              <a:t>了水。</a:t>
            </a:r>
            <a:endParaRPr lang="zh-CN" altLang="en-US" sz="280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79376" y="1268760"/>
            <a:ext cx="11305256" cy="4225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514350" indent="-5143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568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033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116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193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765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337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909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481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 smtClean="0"/>
              <a:t>    </a:t>
            </a:r>
            <a:r>
              <a:rPr lang="en-US" altLang="zh-CN" dirty="0" smtClean="0">
                <a:solidFill>
                  <a:srgbClr val="FF0000"/>
                </a:solidFill>
              </a:rPr>
              <a:t>How come?  </a:t>
            </a:r>
            <a:r>
              <a:rPr lang="zh-CN" altLang="en-US" dirty="0" smtClean="0">
                <a:solidFill>
                  <a:srgbClr val="0000FF"/>
                </a:solidFill>
              </a:rPr>
              <a:t>为什么呢？</a:t>
            </a:r>
            <a:r>
              <a:rPr lang="en-US" altLang="zh-CN" dirty="0" smtClean="0">
                <a:solidFill>
                  <a:srgbClr val="0000FF"/>
                </a:solidFill>
              </a:rPr>
              <a:t>/</a:t>
            </a:r>
            <a:r>
              <a:rPr lang="zh-CN" altLang="en-US" dirty="0" smtClean="0">
                <a:solidFill>
                  <a:srgbClr val="0000FF"/>
                </a:solidFill>
              </a:rPr>
              <a:t>怎么会呢？</a:t>
            </a:r>
            <a:endParaRPr lang="en-US" altLang="zh-CN" dirty="0"/>
          </a:p>
          <a:p>
            <a:pPr marL="450850" indent="-450850" eaLnBrk="1" hangingPunct="1">
              <a:lnSpc>
                <a:spcPct val="120000"/>
              </a:lnSpc>
            </a:pP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这是英语口语中的一个</a:t>
            </a:r>
            <a:r>
              <a:rPr lang="zh-CN" altLang="en-US" u="sng" dirty="0" smtClean="0">
                <a:solidFill>
                  <a:schemeClr val="tx1"/>
                </a:solidFill>
              </a:rPr>
              <a:t>习语</a:t>
            </a:r>
            <a:r>
              <a:rPr lang="zh-CN" altLang="en-US" dirty="0" smtClean="0">
                <a:solidFill>
                  <a:schemeClr val="tx1"/>
                </a:solidFill>
              </a:rPr>
              <a:t>，既可</a:t>
            </a:r>
            <a:r>
              <a:rPr lang="zh-CN" altLang="en-US" u="sng" dirty="0" smtClean="0">
                <a:solidFill>
                  <a:schemeClr val="tx1"/>
                </a:solidFill>
              </a:rPr>
              <a:t>独立使用</a:t>
            </a:r>
            <a:r>
              <a:rPr lang="zh-CN" altLang="en-US" dirty="0" smtClean="0">
                <a:solidFill>
                  <a:schemeClr val="tx1"/>
                </a:solidFill>
              </a:rPr>
              <a:t>，也可在</a:t>
            </a:r>
            <a:r>
              <a:rPr lang="zh-CN" altLang="en-US" u="sng" dirty="0" smtClean="0">
                <a:solidFill>
                  <a:schemeClr val="tx1"/>
                </a:solidFill>
              </a:rPr>
              <a:t>其后接句子</a:t>
            </a:r>
            <a:r>
              <a:rPr lang="zh-CN" altLang="en-US" dirty="0" smtClean="0">
                <a:solidFill>
                  <a:schemeClr val="tx1"/>
                </a:solidFill>
              </a:rPr>
              <a:t>，用来</a:t>
            </a:r>
            <a:r>
              <a:rPr lang="zh-CN" altLang="en-US" u="sng" dirty="0" smtClean="0">
                <a:solidFill>
                  <a:schemeClr val="tx1"/>
                </a:solidFill>
              </a:rPr>
              <a:t>询问</a:t>
            </a:r>
            <a:r>
              <a:rPr lang="zh-CN" altLang="en-US" dirty="0" smtClean="0">
                <a:solidFill>
                  <a:schemeClr val="tx1"/>
                </a:solidFill>
              </a:rPr>
              <a:t>事情的缘由或状况。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 smtClean="0"/>
              <a:t>     e.g</a:t>
            </a:r>
            <a:r>
              <a:rPr lang="en-US" altLang="zh-CN" dirty="0"/>
              <a:t>. </a:t>
            </a:r>
            <a:r>
              <a:rPr lang="en-US" altLang="zh-CN" dirty="0" smtClean="0">
                <a:solidFill>
                  <a:srgbClr val="FF0000"/>
                </a:solidFill>
              </a:rPr>
              <a:t>How come </a:t>
            </a:r>
            <a:r>
              <a:rPr lang="en-US" altLang="zh-CN" dirty="0" smtClean="0"/>
              <a:t>the sky is so blue today?</a:t>
            </a:r>
            <a:endParaRPr lang="en-US" altLang="zh-CN" dirty="0" smtClean="0"/>
          </a:p>
          <a:p>
            <a:pPr eaLnBrk="1" hangingPunct="1">
              <a:lnSpc>
                <a:spcPct val="120000"/>
              </a:lnSpc>
            </a:pPr>
            <a:r>
              <a:rPr lang="en-US" altLang="zh-CN" dirty="0" smtClean="0"/>
              <a:t>           </a:t>
            </a:r>
            <a:r>
              <a:rPr lang="zh-CN" altLang="en-US" dirty="0" smtClean="0"/>
              <a:t>今天天空怎么会那么蓝？</a:t>
            </a:r>
            <a:endParaRPr lang="en-US" altLang="zh-CN" dirty="0" smtClean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 </a:t>
            </a:r>
            <a:r>
              <a:rPr lang="en-US" altLang="zh-CN" dirty="0" smtClean="0"/>
              <a:t>    </a:t>
            </a:r>
            <a:r>
              <a:rPr lang="en-US" altLang="zh-CN" dirty="0" smtClean="0">
                <a:sym typeface="+mn-ea"/>
              </a:rPr>
              <a:t>e.g</a:t>
            </a:r>
            <a:r>
              <a:rPr lang="en-US" altLang="zh-CN" dirty="0">
                <a:sym typeface="+mn-ea"/>
              </a:rPr>
              <a:t>.</a:t>
            </a:r>
            <a:r>
              <a:rPr lang="en-US" altLang="zh-CN" dirty="0" smtClean="0"/>
              <a:t>  -- I didn’t even eat lunch today.</a:t>
            </a:r>
            <a:endParaRPr lang="en-US" altLang="zh-CN" dirty="0" smtClean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 </a:t>
            </a:r>
            <a:r>
              <a:rPr lang="en-US" altLang="zh-CN" dirty="0" smtClean="0"/>
              <a:t>           -- Really? </a:t>
            </a:r>
            <a:r>
              <a:rPr lang="en-US" altLang="zh-CN" dirty="0" smtClean="0">
                <a:solidFill>
                  <a:srgbClr val="FF0000"/>
                </a:solidFill>
              </a:rPr>
              <a:t>How come</a:t>
            </a:r>
            <a:r>
              <a:rPr lang="en-US" altLang="zh-CN" dirty="0" smtClean="0"/>
              <a:t>?</a:t>
            </a:r>
            <a:endParaRPr lang="en-US" altLang="zh-C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3287688" y="5034011"/>
            <a:ext cx="3744416" cy="551340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3293043" y="3963196"/>
            <a:ext cx="2986608" cy="551340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3287688" y="2907525"/>
            <a:ext cx="3274640" cy="551340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3253408" y="1766788"/>
            <a:ext cx="2687389" cy="551340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3287688" y="769349"/>
            <a:ext cx="3384376" cy="551340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>
          <a:xfrm>
            <a:off x="201489" y="686668"/>
            <a:ext cx="11377264" cy="5464585"/>
          </a:xfrm>
        </p:spPr>
        <p:txBody>
          <a:bodyPr/>
          <a:lstStyle/>
          <a:p>
            <a:pPr marL="444500" indent="-44450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1) What does the first girl sometimes do on weekends?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 marL="444500" indent="-444500">
              <a:lnSpc>
                <a:spcPct val="110000"/>
              </a:lnSpc>
              <a:spcBef>
                <a:spcPts val="0"/>
              </a:spcBef>
              <a:buNone/>
            </a:pPr>
            <a:endParaRPr lang="en-US" altLang="zh-CN" b="1" dirty="0" smtClean="0">
              <a:latin typeface="Times New Roman" panose="02020603050405020304" pitchFamily="18" charset="0"/>
            </a:endParaRPr>
          </a:p>
          <a:p>
            <a:pPr marL="444500" indent="-44450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2) </a:t>
            </a:r>
            <a:r>
              <a:rPr lang="en-US" altLang="zh-CN" b="1" dirty="0">
                <a:latin typeface="Times New Roman" panose="02020603050405020304" pitchFamily="18" charset="0"/>
              </a:rPr>
              <a:t>What does the first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boy never do? What does he usually do?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 marL="444500" indent="-444500">
              <a:lnSpc>
                <a:spcPct val="110000"/>
              </a:lnSpc>
              <a:spcBef>
                <a:spcPts val="0"/>
              </a:spcBef>
              <a:buNone/>
            </a:pPr>
            <a:endParaRPr lang="en-US" altLang="zh-CN" b="1" dirty="0">
              <a:latin typeface="Times New Roman" panose="02020603050405020304" pitchFamily="18" charset="0"/>
            </a:endParaRPr>
          </a:p>
          <a:p>
            <a:pPr marL="444500" indent="-44450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3) What does the second boy always do?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 marL="444500" indent="-444500">
              <a:lnSpc>
                <a:spcPct val="110000"/>
              </a:lnSpc>
              <a:spcBef>
                <a:spcPts val="0"/>
              </a:spcBef>
              <a:buNone/>
            </a:pPr>
            <a:endParaRPr lang="en-US" altLang="zh-CN" b="1" dirty="0">
              <a:latin typeface="Times New Roman" panose="02020603050405020304" pitchFamily="18" charset="0"/>
            </a:endParaRPr>
          </a:p>
          <a:p>
            <a:pPr marL="444500" indent="-44450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4) What does the second girl often do?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 marL="444500" indent="-444500">
              <a:lnSpc>
                <a:spcPct val="110000"/>
              </a:lnSpc>
              <a:spcBef>
                <a:spcPts val="0"/>
              </a:spcBef>
              <a:buNone/>
            </a:pPr>
            <a:endParaRPr lang="en-US" altLang="zh-CN" b="1" dirty="0" smtClean="0">
              <a:latin typeface="Times New Roman" panose="02020603050405020304" pitchFamily="18" charset="0"/>
            </a:endParaRPr>
          </a:p>
          <a:p>
            <a:pPr marL="444500" indent="-44450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5) What does the third girl hardly ever do? What does she love to do?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10741" y="206247"/>
            <a:ext cx="8117507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Listen </a:t>
            </a: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again and answer the questions.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695189" y="1211875"/>
            <a:ext cx="6624948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9A4A7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>
                <a:solidFill>
                  <a:srgbClr val="FF0000"/>
                </a:solidFill>
              </a:rPr>
              <a:t>She sometimes goes shopping.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716834" y="2319601"/>
            <a:ext cx="9649283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9A4A7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>
                <a:solidFill>
                  <a:srgbClr val="FF0000"/>
                </a:solidFill>
              </a:rPr>
              <a:t>He never goes shopping. He usually watches TV.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716834" y="3391386"/>
            <a:ext cx="6624948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9A4A7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>
                <a:solidFill>
                  <a:srgbClr val="FF0000"/>
                </a:solidFill>
              </a:rPr>
              <a:t>He always exercises.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695189" y="4459336"/>
            <a:ext cx="6624948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9A4A7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>
                <a:solidFill>
                  <a:srgbClr val="FF0000"/>
                </a:solidFill>
              </a:rPr>
              <a:t>She often helps with housework.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auto">
          <a:xfrm>
            <a:off x="631739" y="6022677"/>
            <a:ext cx="936104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9A4A7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>
                <a:solidFill>
                  <a:srgbClr val="FF0000"/>
                </a:solidFill>
              </a:rPr>
              <a:t>She hardly ever watches TV. She loves to read.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8" name="Section A 1b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432" y="383029"/>
            <a:ext cx="1313952" cy="131395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26697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12" grpId="0" bldLvl="0" animBg="1"/>
      <p:bldP spid="11" grpId="0" bldLvl="0" animBg="1"/>
      <p:bldP spid="10" grpId="0" bldLvl="0" animBg="1"/>
      <p:bldP spid="9" grpId="0" bldLvl="0" animBg="1"/>
      <p:bldP spid="8" grpId="0" bldLvl="0" animBg="1"/>
      <p:bldP spid="7" grpId="0"/>
      <p:bldP spid="14" grpId="0"/>
      <p:bldP spid="15" grpId="0"/>
      <p:bldP spid="16" grpId="0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微信图片_2023091823014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79425" y="101600"/>
            <a:ext cx="10831195" cy="6511290"/>
          </a:xfrm>
          <a:prstGeom prst="rect">
            <a:avLst/>
          </a:prstGeom>
        </p:spPr>
      </p:pic>
      <p:cxnSp>
        <p:nvCxnSpPr>
          <p:cNvPr id="5" name="直接连接符 4"/>
          <p:cNvCxnSpPr>
            <a:cxnSpLocks noChangeShapeType="1"/>
          </p:cNvCxnSpPr>
          <p:nvPr/>
        </p:nvCxnSpPr>
        <p:spPr bwMode="auto">
          <a:xfrm>
            <a:off x="2495252" y="2925605"/>
            <a:ext cx="3744595" cy="0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直接连接符 5"/>
          <p:cNvCxnSpPr>
            <a:cxnSpLocks noChangeShapeType="1"/>
          </p:cNvCxnSpPr>
          <p:nvPr/>
        </p:nvCxnSpPr>
        <p:spPr bwMode="auto">
          <a:xfrm>
            <a:off x="2351107" y="3357405"/>
            <a:ext cx="4537075" cy="0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直接连接符 6"/>
          <p:cNvCxnSpPr>
            <a:cxnSpLocks noChangeShapeType="1"/>
          </p:cNvCxnSpPr>
          <p:nvPr/>
        </p:nvCxnSpPr>
        <p:spPr bwMode="auto">
          <a:xfrm>
            <a:off x="5663267" y="3789840"/>
            <a:ext cx="1224280" cy="0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7"/>
          <p:cNvCxnSpPr>
            <a:cxnSpLocks noChangeShapeType="1"/>
          </p:cNvCxnSpPr>
          <p:nvPr/>
        </p:nvCxnSpPr>
        <p:spPr bwMode="auto">
          <a:xfrm>
            <a:off x="8903672" y="6021865"/>
            <a:ext cx="935990" cy="0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3494" name="AutoShape 6"/>
          <p:cNvSpPr>
            <a:spLocks noChangeArrowheads="1"/>
          </p:cNvSpPr>
          <p:nvPr/>
        </p:nvSpPr>
        <p:spPr bwMode="auto">
          <a:xfrm>
            <a:off x="7680325" y="692785"/>
            <a:ext cx="2779395" cy="579755"/>
          </a:xfrm>
          <a:prstGeom prst="wedgeRoundRectCallout">
            <a:avLst>
              <a:gd name="adj1" fmla="val -91803"/>
              <a:gd name="adj2" fmla="val 126341"/>
              <a:gd name="adj3" fmla="val 16667"/>
            </a:avLst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p>
            <a:pPr marL="622300" indent="-622300"/>
            <a:r>
              <a:rPr lang="en-US" altLang="zh-CN" sz="2800" i="1" dirty="0">
                <a:solidFill>
                  <a:schemeClr val="bg1"/>
                </a:solidFill>
              </a:rPr>
              <a:t>adj.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zh-CN" altLang="en-US" sz="2800" dirty="0">
                <a:solidFill>
                  <a:schemeClr val="bg1"/>
                </a:solidFill>
              </a:rPr>
              <a:t>忙的；满</a:t>
            </a:r>
            <a:r>
              <a:rPr lang="zh-CN" altLang="en-US" sz="2800" dirty="0" smtClean="0">
                <a:solidFill>
                  <a:schemeClr val="bg1"/>
                </a:solidFill>
              </a:rPr>
              <a:t>的</a:t>
            </a:r>
            <a:r>
              <a:rPr lang="en-US" altLang="zh-CN" sz="2800" dirty="0" smtClean="0">
                <a:solidFill>
                  <a:schemeClr val="bg1"/>
                </a:solidFill>
              </a:rPr>
              <a:t>; 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0" name="AutoShape 11"/>
          <p:cNvSpPr>
            <a:spLocks noChangeArrowheads="1"/>
          </p:cNvSpPr>
          <p:nvPr/>
        </p:nvSpPr>
        <p:spPr bwMode="auto">
          <a:xfrm>
            <a:off x="5664200" y="3861435"/>
            <a:ext cx="3808730" cy="475615"/>
          </a:xfrm>
          <a:prstGeom prst="wedgeRoundRectCallout">
            <a:avLst>
              <a:gd name="adj1" fmla="val -105815"/>
              <a:gd name="adj2" fmla="val -57531"/>
              <a:gd name="adj3" fmla="val 16667"/>
            </a:avLst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p>
            <a:r>
              <a:rPr lang="en-US" altLang="zh-CN" sz="2800" i="1" dirty="0">
                <a:solidFill>
                  <a:schemeClr val="bg1"/>
                </a:solidFill>
              </a:rPr>
              <a:t>n.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zh-CN" altLang="en-US" sz="2800" dirty="0">
                <a:solidFill>
                  <a:schemeClr val="bg1"/>
                </a:solidFill>
              </a:rPr>
              <a:t>摆动；</a:t>
            </a:r>
            <a:r>
              <a:rPr lang="zh-CN" altLang="en-US" sz="2800" dirty="0" smtClean="0">
                <a:solidFill>
                  <a:schemeClr val="bg1"/>
                </a:solidFill>
              </a:rPr>
              <a:t>秋千  </a:t>
            </a:r>
            <a:r>
              <a:rPr lang="en-US" altLang="zh-CN" sz="2800" i="1" dirty="0" smtClean="0">
                <a:solidFill>
                  <a:schemeClr val="bg1"/>
                </a:solidFill>
              </a:rPr>
              <a:t>v</a:t>
            </a:r>
            <a:r>
              <a:rPr lang="en-US" altLang="zh-CN" sz="2800" dirty="0">
                <a:solidFill>
                  <a:schemeClr val="bg1"/>
                </a:solidFill>
              </a:rPr>
              <a:t>. </a:t>
            </a:r>
            <a:r>
              <a:rPr lang="zh-CN" altLang="en-US" sz="2800" dirty="0" smtClean="0">
                <a:solidFill>
                  <a:schemeClr val="bg1"/>
                </a:solidFill>
              </a:rPr>
              <a:t>摆动</a:t>
            </a:r>
            <a:r>
              <a:rPr lang="zh-CN" altLang="en-US" sz="2800" dirty="0">
                <a:solidFill>
                  <a:schemeClr val="bg1"/>
                </a:solidFill>
              </a:rPr>
              <a:t>；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cxnSp>
        <p:nvCxnSpPr>
          <p:cNvPr id="2" name="直接连接符 1"/>
          <p:cNvCxnSpPr>
            <a:cxnSpLocks noChangeShapeType="1"/>
          </p:cNvCxnSpPr>
          <p:nvPr/>
        </p:nvCxnSpPr>
        <p:spPr bwMode="auto">
          <a:xfrm>
            <a:off x="3071197" y="5589430"/>
            <a:ext cx="1224280" cy="0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>
    <p:wheel spokes="1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Text Box 59"/>
          <p:cNvSpPr txBox="1">
            <a:spLocks noChangeArrowheads="1"/>
          </p:cNvSpPr>
          <p:nvPr/>
        </p:nvSpPr>
        <p:spPr bwMode="auto">
          <a:xfrm>
            <a:off x="1771650" y="1786662"/>
            <a:ext cx="8501063" cy="3595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1. How often _____ he play soccer? 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2. _____ you drink milk? 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3. How often _____ they stay up late?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4. _____ Sue eat a healthy breakfast?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5. How often _____ you eat apples? 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6. _____ your parent</a:t>
            </a:r>
            <a:r>
              <a:rPr lang="en-US" altLang="zh-CN" b="1" dirty="0">
                <a:solidFill>
                  <a:schemeClr val="tx1"/>
                </a:solidFill>
              </a:rPr>
              <a:t>s</a:t>
            </a:r>
            <a:r>
              <a:rPr lang="en-US" altLang="zh-CN" b="1" dirty="0"/>
              <a:t> play sports?</a:t>
            </a:r>
            <a:r>
              <a:rPr lang="en-US" altLang="zh-CN" b="1" dirty="0">
                <a:latin typeface="Calibri" panose="020F0502020204030204" charset="0"/>
              </a:rPr>
              <a:t> </a:t>
            </a:r>
            <a:endParaRPr lang="en-US" altLang="zh-CN" b="1" dirty="0">
              <a:latin typeface="Calibri" panose="020F0502020204030204" charset="0"/>
            </a:endParaRPr>
          </a:p>
        </p:txBody>
      </p:sp>
      <p:sp>
        <p:nvSpPr>
          <p:cNvPr id="28732" name="Text Box 60"/>
          <p:cNvSpPr txBox="1">
            <a:spLocks noChangeArrowheads="1"/>
          </p:cNvSpPr>
          <p:nvPr/>
        </p:nvSpPr>
        <p:spPr bwMode="auto">
          <a:xfrm>
            <a:off x="4132090" y="1875905"/>
            <a:ext cx="11525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3300"/>
                </a:solidFill>
              </a:rPr>
              <a:t>does</a:t>
            </a:r>
            <a:endParaRPr lang="en-US" altLang="zh-CN" b="1" dirty="0">
              <a:solidFill>
                <a:srgbClr val="FF3300"/>
              </a:solidFill>
            </a:endParaRPr>
          </a:p>
        </p:txBody>
      </p:sp>
      <p:sp>
        <p:nvSpPr>
          <p:cNvPr id="28733" name="Text Box 61"/>
          <p:cNvSpPr txBox="1">
            <a:spLocks noChangeArrowheads="1"/>
          </p:cNvSpPr>
          <p:nvPr/>
        </p:nvSpPr>
        <p:spPr bwMode="auto">
          <a:xfrm>
            <a:off x="2519762" y="2446806"/>
            <a:ext cx="12969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3300"/>
                </a:solidFill>
              </a:rPr>
              <a:t>Do</a:t>
            </a:r>
            <a:r>
              <a:rPr lang="en-US" altLang="zh-CN" dirty="0">
                <a:solidFill>
                  <a:srgbClr val="FF3300"/>
                </a:solidFill>
              </a:rPr>
              <a:t> </a:t>
            </a:r>
            <a:endParaRPr lang="en-US" altLang="zh-CN" dirty="0">
              <a:solidFill>
                <a:srgbClr val="FF3300"/>
              </a:solidFill>
            </a:endParaRPr>
          </a:p>
        </p:txBody>
      </p:sp>
      <p:sp>
        <p:nvSpPr>
          <p:cNvPr id="28734" name="Text Box 62"/>
          <p:cNvSpPr txBox="1">
            <a:spLocks noChangeArrowheads="1"/>
          </p:cNvSpPr>
          <p:nvPr/>
        </p:nvSpPr>
        <p:spPr bwMode="auto">
          <a:xfrm>
            <a:off x="4256086" y="3031581"/>
            <a:ext cx="7921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3300"/>
                </a:solidFill>
              </a:rPr>
              <a:t>do</a:t>
            </a:r>
            <a:endParaRPr lang="en-US" altLang="zh-CN" b="1" dirty="0">
              <a:solidFill>
                <a:srgbClr val="FF3300"/>
              </a:solidFill>
            </a:endParaRPr>
          </a:p>
        </p:txBody>
      </p:sp>
      <p:sp>
        <p:nvSpPr>
          <p:cNvPr id="28735" name="Text Box 63"/>
          <p:cNvSpPr txBox="1">
            <a:spLocks noChangeArrowheads="1"/>
          </p:cNvSpPr>
          <p:nvPr/>
        </p:nvSpPr>
        <p:spPr bwMode="auto">
          <a:xfrm>
            <a:off x="2283621" y="3573449"/>
            <a:ext cx="16287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3300"/>
                </a:solidFill>
              </a:rPr>
              <a:t>Does</a:t>
            </a:r>
            <a:r>
              <a:rPr lang="en-US" altLang="zh-CN" dirty="0">
                <a:solidFill>
                  <a:srgbClr val="FF3300"/>
                </a:solidFill>
              </a:rPr>
              <a:t> </a:t>
            </a:r>
            <a:endParaRPr lang="en-US" altLang="zh-CN" dirty="0">
              <a:solidFill>
                <a:srgbClr val="FF3300"/>
              </a:solidFill>
            </a:endParaRPr>
          </a:p>
        </p:txBody>
      </p:sp>
      <p:sp>
        <p:nvSpPr>
          <p:cNvPr id="28736" name="Text Box 64"/>
          <p:cNvSpPr txBox="1">
            <a:spLocks noChangeArrowheads="1"/>
          </p:cNvSpPr>
          <p:nvPr/>
        </p:nvSpPr>
        <p:spPr bwMode="auto">
          <a:xfrm>
            <a:off x="4312270" y="4202458"/>
            <a:ext cx="7921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3300"/>
                </a:solidFill>
              </a:rPr>
              <a:t>do</a:t>
            </a:r>
            <a:endParaRPr lang="en-US" altLang="zh-CN" b="1" dirty="0">
              <a:solidFill>
                <a:srgbClr val="FF3300"/>
              </a:solidFill>
            </a:endParaRPr>
          </a:p>
        </p:txBody>
      </p:sp>
      <p:sp>
        <p:nvSpPr>
          <p:cNvPr id="28737" name="Text Box 65"/>
          <p:cNvSpPr txBox="1">
            <a:spLocks noChangeArrowheads="1"/>
          </p:cNvSpPr>
          <p:nvPr/>
        </p:nvSpPr>
        <p:spPr bwMode="auto">
          <a:xfrm>
            <a:off x="2519762" y="4797808"/>
            <a:ext cx="7921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3300"/>
                </a:solidFill>
              </a:rPr>
              <a:t>Do</a:t>
            </a:r>
            <a:r>
              <a:rPr lang="en-US" altLang="zh-CN" dirty="0">
                <a:solidFill>
                  <a:srgbClr val="FF3300"/>
                </a:solidFill>
              </a:rPr>
              <a:t> </a:t>
            </a:r>
            <a:endParaRPr lang="en-US" altLang="zh-CN" dirty="0">
              <a:solidFill>
                <a:srgbClr val="FF3300"/>
              </a:solidFill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01155" y="5555209"/>
            <a:ext cx="8827293" cy="107632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990600" indent="-990600" eaLnBrk="1" hangingPunct="1"/>
            <a:r>
              <a:rPr lang="en-US" altLang="zh-CN" b="1" dirty="0" smtClean="0">
                <a:cs typeface="Times New Roman" panose="02020603050405020304" pitchFamily="18" charset="0"/>
              </a:rPr>
              <a:t>Note: </a:t>
            </a:r>
            <a:r>
              <a:rPr lang="zh-CN" altLang="en-US" b="1" dirty="0" smtClean="0">
                <a:cs typeface="Times New Roman" panose="02020603050405020304" pitchFamily="18" charset="0"/>
              </a:rPr>
              <a:t>主语为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第三人称单数</a:t>
            </a:r>
            <a:r>
              <a:rPr lang="zh-CN" altLang="en-US" b="1" dirty="0" smtClean="0">
                <a:cs typeface="Times New Roman" panose="02020603050405020304" pitchFamily="18" charset="0"/>
              </a:rPr>
              <a:t>时，助动词用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does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；</a:t>
            </a:r>
            <a:endParaRPr lang="en-US" altLang="zh-CN" b="1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990600" indent="-990600" eaLnBrk="1" hangingPunct="1"/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    </a:t>
            </a:r>
            <a:r>
              <a:rPr lang="zh-CN" altLang="en-US" b="1" dirty="0" smtClean="0">
                <a:cs typeface="Times New Roman" panose="02020603050405020304" pitchFamily="18" charset="0"/>
              </a:rPr>
              <a:t>主语为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其他人称及第三人称复数</a:t>
            </a:r>
            <a:r>
              <a:rPr lang="zh-CN" altLang="en-US" b="1" dirty="0" smtClean="0">
                <a:cs typeface="Times New Roman" panose="02020603050405020304" pitchFamily="18" charset="0"/>
              </a:rPr>
              <a:t>时</a:t>
            </a:r>
            <a:r>
              <a:rPr lang="en-US" altLang="zh-CN" b="1" dirty="0" smtClean="0">
                <a:cs typeface="Times New Roman" panose="02020603050405020304" pitchFamily="18" charset="0"/>
              </a:rPr>
              <a:t>,</a:t>
            </a:r>
            <a:r>
              <a:rPr lang="zh-CN" altLang="en-US" b="1" dirty="0" smtClean="0">
                <a:cs typeface="Times New Roman" panose="02020603050405020304" pitchFamily="18" charset="0"/>
              </a:rPr>
              <a:t>用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do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。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4101308" y="1807421"/>
            <a:ext cx="1676574" cy="6429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defRPr/>
            </a:pPr>
            <a:endParaRPr lang="zh-CN" altLang="en-US" sz="3200" b="1"/>
          </a:p>
        </p:txBody>
      </p:sp>
      <p:sp>
        <p:nvSpPr>
          <p:cNvPr id="20" name="圆角矩形 19"/>
          <p:cNvSpPr/>
          <p:nvPr/>
        </p:nvSpPr>
        <p:spPr>
          <a:xfrm>
            <a:off x="2154066" y="3527814"/>
            <a:ext cx="1918665" cy="6429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defRPr/>
            </a:pPr>
            <a:endParaRPr lang="zh-CN" altLang="en-US" sz="3200" b="1"/>
          </a:p>
        </p:txBody>
      </p:sp>
      <p:sp>
        <p:nvSpPr>
          <p:cNvPr id="21" name="椭圆 20"/>
          <p:cNvSpPr/>
          <p:nvPr/>
        </p:nvSpPr>
        <p:spPr>
          <a:xfrm>
            <a:off x="2215356" y="2505163"/>
            <a:ext cx="1857375" cy="500063"/>
          </a:xfrm>
          <a:prstGeom prst="ellipse">
            <a:avLst/>
          </a:prstGeom>
          <a:noFill/>
          <a:ln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defRPr/>
            </a:pPr>
            <a:endParaRPr lang="zh-CN" altLang="en-US" sz="3200" b="1"/>
          </a:p>
        </p:txBody>
      </p:sp>
      <p:sp>
        <p:nvSpPr>
          <p:cNvPr id="22" name="椭圆 21"/>
          <p:cNvSpPr/>
          <p:nvPr/>
        </p:nvSpPr>
        <p:spPr>
          <a:xfrm>
            <a:off x="4101308" y="3073386"/>
            <a:ext cx="1928813" cy="500063"/>
          </a:xfrm>
          <a:prstGeom prst="ellipse">
            <a:avLst/>
          </a:prstGeom>
          <a:noFill/>
          <a:ln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defRPr/>
            </a:pPr>
            <a:endParaRPr lang="zh-CN" altLang="en-US" sz="3200" b="1"/>
          </a:p>
        </p:txBody>
      </p:sp>
      <p:sp>
        <p:nvSpPr>
          <p:cNvPr id="23" name="椭圆 22"/>
          <p:cNvSpPr/>
          <p:nvPr/>
        </p:nvSpPr>
        <p:spPr>
          <a:xfrm>
            <a:off x="4228218" y="4221088"/>
            <a:ext cx="1640062" cy="500063"/>
          </a:xfrm>
          <a:prstGeom prst="ellipse">
            <a:avLst/>
          </a:prstGeom>
          <a:noFill/>
          <a:ln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defRPr/>
            </a:pPr>
            <a:endParaRPr lang="zh-CN" altLang="en-US" sz="3200" b="1"/>
          </a:p>
        </p:txBody>
      </p:sp>
      <p:sp>
        <p:nvSpPr>
          <p:cNvPr id="24" name="椭圆 23"/>
          <p:cNvSpPr/>
          <p:nvPr/>
        </p:nvSpPr>
        <p:spPr>
          <a:xfrm>
            <a:off x="2154066" y="4873546"/>
            <a:ext cx="3571875" cy="500063"/>
          </a:xfrm>
          <a:prstGeom prst="ellipse">
            <a:avLst/>
          </a:prstGeom>
          <a:noFill/>
          <a:ln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5000"/>
              </a:lnSpc>
              <a:spcBef>
                <a:spcPct val="20000"/>
              </a:spcBef>
              <a:defRPr/>
            </a:pPr>
            <a:endParaRPr lang="zh-CN" altLang="en-US" sz="3200" b="1"/>
          </a:p>
        </p:txBody>
      </p: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1266427" y="411513"/>
            <a:ext cx="10518205" cy="14017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Complete the questions with</a:t>
            </a:r>
            <a:r>
              <a:rPr lang="en-US" altLang="zh-CN" b="1" dirty="0">
                <a:solidFill>
                  <a:srgbClr val="0066FF"/>
                </a:solidFill>
                <a:latin typeface="Arial" panose="020B0604020202020204" pitchFamily="34" charset="0"/>
              </a:rPr>
              <a:t> </a:t>
            </a:r>
            <a:r>
              <a:rPr lang="en-US" altLang="zh-CN" b="1" i="1" dirty="0">
                <a:solidFill>
                  <a:srgbClr val="9933FF"/>
                </a:solidFill>
                <a:latin typeface="Arial" panose="020B0604020202020204" pitchFamily="34" charset="0"/>
              </a:rPr>
              <a:t>do</a:t>
            </a:r>
            <a:r>
              <a:rPr lang="en-US" altLang="zh-CN" b="1" dirty="0">
                <a:solidFill>
                  <a:srgbClr val="0066FF"/>
                </a:solidFill>
                <a:latin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or </a:t>
            </a:r>
            <a:r>
              <a:rPr lang="en-US" altLang="zh-CN" b="1" i="1" dirty="0">
                <a:solidFill>
                  <a:srgbClr val="9933FF"/>
                </a:solidFill>
                <a:latin typeface="Arial" panose="020B0604020202020204" pitchFamily="34" charset="0"/>
              </a:rPr>
              <a:t>does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. </a:t>
            </a:r>
            <a:endParaRPr lang="zh-CN" altLang="en-US" b="1" dirty="0">
              <a:solidFill>
                <a:srgbClr val="0066FF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411513"/>
            <a:ext cx="1219099" cy="121909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982211" y="45720"/>
            <a:ext cx="264414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540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Exercise</a:t>
            </a:r>
            <a:endParaRPr lang="en-US" altLang="zh-CN" sz="5400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8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8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8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8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8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28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5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5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6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6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32" grpId="0"/>
      <p:bldP spid="28733" grpId="0"/>
      <p:bldP spid="28734" grpId="0"/>
      <p:bldP spid="28735" grpId="0"/>
      <p:bldP spid="28736" grpId="0"/>
      <p:bldP spid="28737" grpId="0"/>
      <p:bldP spid="14" grpId="0" animBg="1" uiExpand="1" build="allAtOnce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Text Box 5"/>
          <p:cNvSpPr txBox="1">
            <a:spLocks noChangeArrowheads="1"/>
          </p:cNvSpPr>
          <p:nvPr/>
        </p:nvSpPr>
        <p:spPr bwMode="auto">
          <a:xfrm>
            <a:off x="5735955" y="332740"/>
            <a:ext cx="6273165" cy="2861310"/>
          </a:xfrm>
          <a:prstGeom prst="rect">
            <a:avLst/>
          </a:prstGeom>
          <a:noFill/>
          <a:ln w="25400">
            <a:solidFill>
              <a:srgbClr val="CC99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514350" indent="-5143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000" b="1" dirty="0"/>
              <a:t>a. Yes. She usually does. </a:t>
            </a:r>
            <a:endParaRPr lang="en-US" altLang="zh-CN" sz="3000" b="1" dirty="0"/>
          </a:p>
          <a:p>
            <a:pPr eaLnBrk="1" hangingPunct="1"/>
            <a:r>
              <a:rPr lang="en-US" altLang="zh-CN" sz="3000" b="1" dirty="0"/>
              <a:t>b. Hardly ever. I don’t like them.</a:t>
            </a:r>
            <a:endParaRPr lang="en-US" altLang="zh-CN" sz="3000" b="1" dirty="0"/>
          </a:p>
          <a:p>
            <a:pPr eaLnBrk="1" hangingPunct="1"/>
            <a:r>
              <a:rPr lang="en-US" altLang="zh-CN" sz="3000" b="1" dirty="0"/>
              <a:t>c. He plays </a:t>
            </a:r>
            <a:r>
              <a:rPr lang="en-US" altLang="zh-CN" sz="3000" b="1" dirty="0">
                <a:solidFill>
                  <a:srgbClr val="0000FF"/>
                </a:solidFill>
              </a:rPr>
              <a:t>at least</a:t>
            </a:r>
            <a:r>
              <a:rPr lang="en-US" altLang="zh-CN" sz="3000" b="1" dirty="0">
                <a:solidFill>
                  <a:srgbClr val="FF00FF"/>
                </a:solidFill>
              </a:rPr>
              <a:t> </a:t>
            </a:r>
            <a:r>
              <a:rPr lang="en-US" altLang="zh-CN" sz="3000" b="1" dirty="0"/>
              <a:t>twice a week. </a:t>
            </a:r>
            <a:endParaRPr lang="en-US" altLang="zh-CN" sz="3000" b="1" dirty="0"/>
          </a:p>
          <a:p>
            <a:pPr eaLnBrk="1" hangingPunct="1"/>
            <a:r>
              <a:rPr lang="en-US" altLang="zh-CN" sz="3000" b="1" dirty="0"/>
              <a:t>d. No, they don’t. They’re too busy.</a:t>
            </a:r>
            <a:endParaRPr lang="en-US" altLang="zh-CN" sz="3000" b="1" dirty="0"/>
          </a:p>
          <a:p>
            <a:pPr eaLnBrk="1" hangingPunct="1"/>
            <a:r>
              <a:rPr lang="en-US" altLang="zh-CN" sz="3000" b="1" dirty="0"/>
              <a:t>e. Never. They always </a:t>
            </a:r>
            <a:r>
              <a:rPr lang="en-US" altLang="zh-CN" sz="3000" b="1" dirty="0">
                <a:solidFill>
                  <a:srgbClr val="0000FF"/>
                </a:solidFill>
              </a:rPr>
              <a:t>go to bed early</a:t>
            </a:r>
            <a:r>
              <a:rPr lang="en-US" altLang="zh-CN" sz="3000" b="1" dirty="0"/>
              <a:t>.</a:t>
            </a:r>
            <a:endParaRPr lang="en-US" altLang="zh-CN" sz="3000" b="1" dirty="0"/>
          </a:p>
          <a:p>
            <a:pPr eaLnBrk="1" hangingPunct="1"/>
            <a:r>
              <a:rPr lang="en-US" altLang="zh-CN" sz="3000" b="1" dirty="0"/>
              <a:t>f. Yes, I do. Every day. </a:t>
            </a:r>
            <a:endParaRPr lang="en-US" altLang="zh-CN" sz="3000" b="1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35360" y="3284984"/>
            <a:ext cx="7848600" cy="334245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b="1" dirty="0"/>
              <a:t>1. How often does he play soccer?</a:t>
            </a:r>
            <a:endParaRPr lang="en-US" altLang="zh-CN" b="1" dirty="0"/>
          </a:p>
          <a:p>
            <a:pPr eaLnBrk="1" hangingPunct="1">
              <a:lnSpc>
                <a:spcPct val="110000"/>
              </a:lnSpc>
            </a:pPr>
            <a:r>
              <a:rPr lang="en-US" altLang="zh-CN" b="1" dirty="0" smtClean="0"/>
              <a:t>2</a:t>
            </a:r>
            <a:r>
              <a:rPr lang="en-US" altLang="zh-CN" b="1" dirty="0"/>
              <a:t>. Do you drink milk? </a:t>
            </a:r>
            <a:endParaRPr lang="en-US" altLang="zh-CN" b="1" dirty="0"/>
          </a:p>
          <a:p>
            <a:pPr eaLnBrk="1" hangingPunct="1">
              <a:lnSpc>
                <a:spcPct val="110000"/>
              </a:lnSpc>
            </a:pPr>
            <a:r>
              <a:rPr lang="en-US" altLang="zh-CN" b="1" dirty="0"/>
              <a:t>3. How often do they </a:t>
            </a:r>
            <a:r>
              <a:rPr lang="en-US" altLang="zh-CN" b="1" dirty="0">
                <a:solidFill>
                  <a:srgbClr val="0000FF"/>
                </a:solidFill>
              </a:rPr>
              <a:t>stay up late</a:t>
            </a:r>
            <a:r>
              <a:rPr lang="en-US" altLang="zh-CN" b="1" dirty="0" smtClean="0"/>
              <a:t>?</a:t>
            </a:r>
            <a:endParaRPr lang="en-US" altLang="zh-CN" b="1" dirty="0"/>
          </a:p>
          <a:p>
            <a:pPr eaLnBrk="1" hangingPunct="1">
              <a:lnSpc>
                <a:spcPct val="110000"/>
              </a:lnSpc>
            </a:pPr>
            <a:r>
              <a:rPr lang="en-US" altLang="zh-CN" b="1" dirty="0"/>
              <a:t>4. Does Sue </a:t>
            </a:r>
            <a:r>
              <a:rPr lang="en-US" altLang="zh-CN" b="1" dirty="0">
                <a:solidFill>
                  <a:srgbClr val="0000FF"/>
                </a:solidFill>
              </a:rPr>
              <a:t>eat a healthy breakfast</a:t>
            </a:r>
            <a:r>
              <a:rPr lang="en-US" altLang="zh-CN" b="1" dirty="0"/>
              <a:t>?</a:t>
            </a:r>
            <a:endParaRPr lang="en-US" altLang="zh-CN" b="1" dirty="0"/>
          </a:p>
          <a:p>
            <a:pPr eaLnBrk="1" hangingPunct="1">
              <a:lnSpc>
                <a:spcPct val="110000"/>
              </a:lnSpc>
            </a:pPr>
            <a:r>
              <a:rPr lang="en-US" altLang="zh-CN" b="1" dirty="0" smtClean="0"/>
              <a:t>5</a:t>
            </a:r>
            <a:r>
              <a:rPr lang="en-US" altLang="zh-CN" b="1" dirty="0"/>
              <a:t>. How often do you eat apples?  </a:t>
            </a:r>
            <a:endParaRPr lang="en-US" altLang="zh-CN" b="1" dirty="0"/>
          </a:p>
          <a:p>
            <a:pPr eaLnBrk="1" hangingPunct="1">
              <a:lnSpc>
                <a:spcPct val="110000"/>
              </a:lnSpc>
            </a:pPr>
            <a:r>
              <a:rPr lang="en-US" altLang="zh-CN" b="1" dirty="0" smtClean="0"/>
              <a:t>6</a:t>
            </a:r>
            <a:r>
              <a:rPr lang="en-US" altLang="zh-CN" b="1" dirty="0"/>
              <a:t>. Do your parents </a:t>
            </a:r>
            <a:r>
              <a:rPr lang="en-US" altLang="zh-CN" b="1" dirty="0">
                <a:solidFill>
                  <a:schemeClr val="tx1"/>
                </a:solidFill>
              </a:rPr>
              <a:t>play sports</a:t>
            </a:r>
            <a:r>
              <a:rPr lang="en-US" altLang="zh-CN" b="1" dirty="0"/>
              <a:t>?      </a:t>
            </a:r>
            <a:endParaRPr lang="en-US" altLang="zh-CN" b="1" dirty="0"/>
          </a:p>
        </p:txBody>
      </p:sp>
      <p:sp>
        <p:nvSpPr>
          <p:cNvPr id="5" name="矩形 4"/>
          <p:cNvSpPr/>
          <p:nvPr/>
        </p:nvSpPr>
        <p:spPr>
          <a:xfrm>
            <a:off x="7032104" y="3284984"/>
            <a:ext cx="979485" cy="3342453"/>
          </a:xfrm>
          <a:prstGeom prst="rect">
            <a:avLst/>
          </a:prstGeom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b="1" dirty="0" smtClean="0">
                <a:solidFill>
                  <a:srgbClr val="FF0000"/>
                </a:solidFill>
              </a:rPr>
              <a:t>c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f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e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a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b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d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3525" y="116840"/>
            <a:ext cx="5529580" cy="13468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sym typeface="+mn-ea"/>
              </a:rPr>
              <a:t>Then match the questions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  <a:sym typeface="+mn-ea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sym typeface="+mn-ea"/>
              </a:rPr>
              <a:t> and answers.</a:t>
            </a:r>
            <a:r>
              <a:rPr lang="en-US" altLang="zh-CN" dirty="0">
                <a:solidFill>
                  <a:srgbClr val="0066FF"/>
                </a:solidFill>
                <a:latin typeface="Arial" panose="020B0604020202020204" pitchFamily="34" charset="0"/>
                <a:sym typeface="+mn-ea"/>
              </a:rPr>
              <a:t> 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6" name="Text Box 6"/>
          <p:cNvSpPr txBox="1">
            <a:spLocks noChangeArrowheads="1"/>
          </p:cNvSpPr>
          <p:nvPr/>
        </p:nvSpPr>
        <p:spPr bwMode="auto">
          <a:xfrm>
            <a:off x="1740421" y="2099029"/>
            <a:ext cx="3384550" cy="4225290"/>
          </a:xfrm>
          <a:prstGeom prst="rect">
            <a:avLst/>
          </a:prstGeom>
          <a:noFill/>
          <a:ln w="38100">
            <a:solidFill>
              <a:srgbClr val="00B0F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514350" indent="-514350">
              <a:lnSpc>
                <a:spcPct val="120000"/>
              </a:lnSpc>
              <a:buAutoNum type="arabicPeriod"/>
            </a:pPr>
            <a:r>
              <a:rPr lang="zh-CN" altLang="en-US" sz="3200" dirty="0"/>
              <a:t>在周末</a:t>
            </a:r>
            <a:endParaRPr lang="zh-CN" altLang="en-US" sz="3200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zh-CN" altLang="en-US" sz="3200" dirty="0"/>
              <a:t>一周两 </a:t>
            </a:r>
            <a:r>
              <a:rPr lang="en-US" altLang="zh-CN" sz="3200" dirty="0"/>
              <a:t>/ </a:t>
            </a:r>
            <a:r>
              <a:rPr lang="zh-CN" altLang="en-US" sz="3200" dirty="0"/>
              <a:t>三</a:t>
            </a:r>
            <a:r>
              <a:rPr lang="zh-CN" altLang="en-US" sz="3200" dirty="0" smtClean="0"/>
              <a:t>次</a:t>
            </a:r>
            <a:endParaRPr lang="zh-CN" altLang="en-US" sz="3200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zh-CN" altLang="en-US" sz="3200" dirty="0"/>
              <a:t>摇摆舞</a:t>
            </a:r>
            <a:endParaRPr lang="zh-CN" altLang="en-US" sz="3200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zh-CN" altLang="en-US" sz="3200" dirty="0"/>
              <a:t>怎么会呢？</a:t>
            </a:r>
            <a:endParaRPr lang="zh-CN" altLang="en-US" sz="3200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zh-CN" altLang="en-US" sz="3200" dirty="0"/>
              <a:t>去看电影</a:t>
            </a:r>
            <a:endParaRPr lang="zh-CN" altLang="en-US" sz="3200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zh-CN" altLang="en-US" sz="3200" dirty="0"/>
              <a:t>几乎从不</a:t>
            </a:r>
            <a:endParaRPr lang="zh-CN" altLang="en-US" sz="3200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zh-CN" altLang="en-US" sz="3200" dirty="0" smtClean="0"/>
              <a:t>帮忙</a:t>
            </a:r>
            <a:r>
              <a:rPr lang="zh-CN" altLang="en-US" sz="3200" dirty="0"/>
              <a:t>做家务</a:t>
            </a:r>
            <a:endParaRPr lang="zh-CN" altLang="en-US" sz="3200" dirty="0"/>
          </a:p>
        </p:txBody>
      </p:sp>
      <p:sp>
        <p:nvSpPr>
          <p:cNvPr id="97287" name="Text Box 7"/>
          <p:cNvSpPr txBox="1">
            <a:spLocks noChangeArrowheads="1"/>
          </p:cNvSpPr>
          <p:nvPr/>
        </p:nvSpPr>
        <p:spPr bwMode="auto">
          <a:xfrm>
            <a:off x="5735960" y="2060848"/>
            <a:ext cx="5148262" cy="4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on weekends </a:t>
            </a:r>
            <a:endParaRPr lang="zh-CN" altLang="en-US" sz="32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twice / three times a week 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 smtClean="0">
                <a:solidFill>
                  <a:srgbClr val="FF0000"/>
                </a:solidFill>
              </a:rPr>
              <a:t>swing </a:t>
            </a:r>
            <a:r>
              <a:rPr lang="en-US" altLang="zh-CN" sz="3200" dirty="0">
                <a:solidFill>
                  <a:srgbClr val="FF0000"/>
                </a:solidFill>
              </a:rPr>
              <a:t>dance 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How come? </a:t>
            </a:r>
            <a:endParaRPr lang="zh-CN" altLang="en-US" sz="32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go to the movies </a:t>
            </a:r>
            <a:endParaRPr lang="zh-CN" altLang="en-US" sz="32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hardly ever </a:t>
            </a:r>
            <a:r>
              <a:rPr lang="zh-CN" altLang="en-US" sz="3200" dirty="0">
                <a:solidFill>
                  <a:srgbClr val="FF0000"/>
                </a:solidFill>
              </a:rPr>
              <a:t>   </a:t>
            </a:r>
            <a:endParaRPr lang="zh-CN" altLang="en-US" sz="32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 smtClean="0">
                <a:solidFill>
                  <a:srgbClr val="FF0000"/>
                </a:solidFill>
              </a:rPr>
              <a:t>help </a:t>
            </a:r>
            <a:r>
              <a:rPr lang="en-US" altLang="zh-CN" sz="3200" dirty="0">
                <a:solidFill>
                  <a:srgbClr val="FF0000"/>
                </a:solidFill>
              </a:rPr>
              <a:t>with housework 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97288" name="Picture 8" descr="summary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792" y="548680"/>
            <a:ext cx="3960812" cy="106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7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7287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7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7287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7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7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72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72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72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72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72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7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Text Box 3"/>
          <p:cNvSpPr txBox="1">
            <a:spLocks noChangeArrowheads="1"/>
          </p:cNvSpPr>
          <p:nvPr/>
        </p:nvSpPr>
        <p:spPr bwMode="auto">
          <a:xfrm>
            <a:off x="2063552" y="554038"/>
            <a:ext cx="3384550" cy="3044190"/>
          </a:xfrm>
          <a:prstGeom prst="rect">
            <a:avLst/>
          </a:prstGeom>
          <a:noFill/>
          <a:ln w="38100">
            <a:solidFill>
              <a:srgbClr val="00B0F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200"/>
            </a:lvl1pPr>
          </a:lstStyle>
          <a:p>
            <a:r>
              <a:rPr lang="en-US" altLang="zh-CN" dirty="0"/>
              <a:t>8.</a:t>
            </a:r>
            <a:r>
              <a:rPr lang="zh-CN" altLang="en-US" dirty="0"/>
              <a:t>去购物</a:t>
            </a:r>
            <a:endParaRPr lang="zh-CN" altLang="en-US" dirty="0"/>
          </a:p>
          <a:p>
            <a:r>
              <a:rPr lang="en-US" altLang="zh-CN" dirty="0"/>
              <a:t>9.</a:t>
            </a:r>
            <a:r>
              <a:rPr lang="zh-CN" altLang="en-US" dirty="0"/>
              <a:t>使用互联网</a:t>
            </a:r>
            <a:endParaRPr lang="zh-CN" altLang="en-US" dirty="0"/>
          </a:p>
          <a:p>
            <a:r>
              <a:rPr lang="en-US" altLang="zh-CN" dirty="0"/>
              <a:t>10.</a:t>
            </a:r>
            <a:r>
              <a:rPr lang="zh-CN" altLang="en-US" dirty="0"/>
              <a:t>阅读英文书籍</a:t>
            </a:r>
            <a:endParaRPr lang="zh-CN" altLang="en-US" dirty="0"/>
          </a:p>
          <a:p>
            <a:r>
              <a:rPr lang="en-US" altLang="zh-CN" dirty="0"/>
              <a:t>11.</a:t>
            </a:r>
            <a:r>
              <a:rPr lang="zh-CN" altLang="en-US" dirty="0"/>
              <a:t>最喜欢的节目</a:t>
            </a:r>
            <a:endParaRPr lang="zh-CN" altLang="en-US" dirty="0"/>
          </a:p>
          <a:p>
            <a:r>
              <a:rPr lang="en-US" altLang="zh-CN" dirty="0"/>
              <a:t>12.</a:t>
            </a:r>
            <a:r>
              <a:rPr lang="zh-CN" altLang="en-US" dirty="0"/>
              <a:t>上钢琴课</a:t>
            </a:r>
            <a:endParaRPr lang="zh-CN" altLang="en-US" dirty="0"/>
          </a:p>
        </p:txBody>
      </p:sp>
      <p:sp>
        <p:nvSpPr>
          <p:cNvPr id="99332" name="Text Box 4"/>
          <p:cNvSpPr txBox="1">
            <a:spLocks noChangeArrowheads="1"/>
          </p:cNvSpPr>
          <p:nvPr/>
        </p:nvSpPr>
        <p:spPr bwMode="auto">
          <a:xfrm>
            <a:off x="5591176" y="476250"/>
            <a:ext cx="3960813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go shopping </a:t>
            </a:r>
            <a:endParaRPr lang="zh-CN" altLang="en-US" sz="32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use the Internet </a:t>
            </a:r>
            <a:endParaRPr lang="zh-CN" altLang="en-US" sz="32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read English books </a:t>
            </a:r>
            <a:endParaRPr lang="zh-CN" altLang="en-US" sz="32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favorite program </a:t>
            </a:r>
            <a:endParaRPr lang="zh-CN" altLang="en-US" sz="32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have piano lessons 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79576" y="3601026"/>
            <a:ext cx="83058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446405" indent="-44640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122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1953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27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550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927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499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071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643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dirty="0">
                <a:solidFill>
                  <a:srgbClr val="0000FF"/>
                </a:solidFill>
                <a:cs typeface="Times New Roman" panose="02020603050405020304" pitchFamily="18" charset="0"/>
              </a:rPr>
              <a:t>句型：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endParaRPr lang="zh-CN" altLang="en-US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1. What do you usually do on weekends?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    I often go to the movies.</a:t>
            </a:r>
            <a:endParaRPr lang="zh-CN" altLang="en-US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2. How often do you watch TV?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    Twice a week.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9332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9332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9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93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93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93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93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2" grpId="0" uiExpand="1" build="p"/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transition>
    <p:wheel spokes="1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5360" y="1340768"/>
            <a:ext cx="11707020" cy="5144893"/>
          </a:xfrm>
        </p:spPr>
        <p:txBody>
          <a:bodyPr/>
          <a:lstStyle/>
          <a:p>
            <a:pPr marL="1437005" indent="-143700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Jack:    Hi, Claire,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____________next </a:t>
            </a:r>
            <a:r>
              <a:rPr lang="en-US" altLang="zh-CN" b="1" dirty="0">
                <a:latin typeface="Times New Roman" panose="02020603050405020304" pitchFamily="18" charset="0"/>
              </a:rPr>
              <a:t>week?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1437005" indent="-143700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Claire: Hmm… next week is quite </a:t>
            </a:r>
            <a:r>
              <a:rPr lang="en-US" altLang="zh-CN" b="1" dirty="0">
                <a:solidFill>
                  <a:srgbClr val="CC00FF"/>
                </a:solidFill>
                <a:latin typeface="Times New Roman" panose="02020603050405020304" pitchFamily="18" charset="0"/>
              </a:rPr>
              <a:t>full</a:t>
            </a:r>
            <a:r>
              <a:rPr lang="en-US" altLang="zh-CN" b="1" dirty="0">
                <a:latin typeface="Times New Roman" panose="02020603050405020304" pitchFamily="18" charset="0"/>
              </a:rPr>
              <a:t> for me, Jack.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1437005" indent="-143700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Jack:    Really</a:t>
            </a:r>
            <a:r>
              <a:rPr lang="en-US" altLang="zh-CN" b="1" dirty="0" smtClean="0">
                <a:latin typeface="Times New Roman" panose="02020603050405020304" pitchFamily="18" charset="0"/>
              </a:rPr>
              <a:t>? ___________?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1437005" indent="-143700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Claire: I have dance and piano lessons.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1437005" indent="-143700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Jack:    What kind of</a:t>
            </a:r>
            <a:r>
              <a:rPr lang="zh-CN" altLang="en-US" b="1" dirty="0">
                <a:latin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</a:rPr>
              <a:t>dance are you learning</a:t>
            </a:r>
            <a:r>
              <a:rPr lang="en-US" altLang="zh-CN" b="1" dirty="0" smtClean="0">
                <a:latin typeface="Times New Roman" panose="02020603050405020304" pitchFamily="18" charset="0"/>
              </a:rPr>
              <a:t>?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 marL="1437005" indent="-143700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Claire: Oh, </a:t>
            </a:r>
            <a:r>
              <a:rPr lang="en-US" altLang="zh-CN" b="1" dirty="0">
                <a:solidFill>
                  <a:srgbClr val="CC00FF"/>
                </a:solidFill>
                <a:latin typeface="Times New Roman" panose="02020603050405020304" pitchFamily="18" charset="0"/>
              </a:rPr>
              <a:t>swing </a:t>
            </a:r>
            <a:r>
              <a:rPr lang="en-US" altLang="zh-CN" b="1" dirty="0">
                <a:latin typeface="Times New Roman" panose="02020603050405020304" pitchFamily="18" charset="0"/>
              </a:rPr>
              <a:t>dance. It’s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fun! </a:t>
            </a:r>
            <a:r>
              <a:rPr lang="en-US" altLang="zh-CN" b="1" dirty="0">
                <a:latin typeface="Times New Roman" panose="02020603050405020304" pitchFamily="18" charset="0"/>
              </a:rPr>
              <a:t>I have class ____________, every Monday.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1437005" indent="-143700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Jack:   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_________________ </a:t>
            </a:r>
            <a:r>
              <a:rPr lang="en-US" altLang="zh-CN" b="1" dirty="0">
                <a:latin typeface="Times New Roman" panose="02020603050405020304" pitchFamily="18" charset="0"/>
              </a:rPr>
              <a:t>have piano lessons</a:t>
            </a:r>
            <a:r>
              <a:rPr lang="en-US" altLang="zh-CN" b="1" dirty="0" smtClean="0">
                <a:latin typeface="Times New Roman" panose="02020603050405020304" pitchFamily="18" charset="0"/>
              </a:rPr>
              <a:t>?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63494" name="AutoShape 6"/>
          <p:cNvSpPr>
            <a:spLocks noChangeArrowheads="1"/>
          </p:cNvSpPr>
          <p:nvPr/>
        </p:nvSpPr>
        <p:spPr bwMode="auto">
          <a:xfrm>
            <a:off x="8658004" y="1052737"/>
            <a:ext cx="2829049" cy="969198"/>
          </a:xfrm>
          <a:prstGeom prst="wedgeRoundRectCallout">
            <a:avLst>
              <a:gd name="adj1" fmla="val -113883"/>
              <a:gd name="adj2" fmla="val 57330"/>
              <a:gd name="adj3" fmla="val 16667"/>
            </a:avLst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622300" indent="-622300"/>
            <a:r>
              <a:rPr lang="en-US" altLang="zh-CN" sz="2800" i="1" dirty="0">
                <a:solidFill>
                  <a:schemeClr val="bg1"/>
                </a:solidFill>
              </a:rPr>
              <a:t>adj.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zh-CN" altLang="en-US" sz="2800" dirty="0">
                <a:solidFill>
                  <a:schemeClr val="bg1"/>
                </a:solidFill>
              </a:rPr>
              <a:t>忙的；满</a:t>
            </a:r>
            <a:r>
              <a:rPr lang="zh-CN" altLang="en-US" sz="2800" dirty="0" smtClean="0">
                <a:solidFill>
                  <a:schemeClr val="bg1"/>
                </a:solidFill>
              </a:rPr>
              <a:t>的</a:t>
            </a:r>
            <a:r>
              <a:rPr lang="en-US" altLang="zh-CN" sz="2800" dirty="0" smtClean="0">
                <a:solidFill>
                  <a:schemeClr val="bg1"/>
                </a:solidFill>
              </a:rPr>
              <a:t>; </a:t>
            </a:r>
            <a:r>
              <a:rPr lang="zh-CN" altLang="en-US" sz="2800" dirty="0" smtClean="0">
                <a:solidFill>
                  <a:schemeClr val="bg1"/>
                </a:solidFill>
              </a:rPr>
              <a:t>充满的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63496" name="Rectangle 8"/>
          <p:cNvSpPr>
            <a:spLocks noChangeArrowheads="1"/>
          </p:cNvSpPr>
          <p:nvPr/>
        </p:nvSpPr>
        <p:spPr bwMode="auto">
          <a:xfrm>
            <a:off x="3689452" y="1328604"/>
            <a:ext cx="2268121" cy="631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are you free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63498" name="Rectangle 10"/>
          <p:cNvSpPr>
            <a:spLocks noChangeArrowheads="1"/>
          </p:cNvSpPr>
          <p:nvPr/>
        </p:nvSpPr>
        <p:spPr bwMode="auto">
          <a:xfrm>
            <a:off x="317848" y="678279"/>
            <a:ext cx="4894289" cy="628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Finish </a:t>
            </a:r>
            <a:r>
              <a:rPr lang="en-US" altLang="zh-CN" sz="3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conversation.</a:t>
            </a:r>
            <a:endParaRPr lang="en-US" altLang="zh-CN" sz="32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8472264" y="4251840"/>
            <a:ext cx="2282997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once a week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192032" y="2558178"/>
            <a:ext cx="2020105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How come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817244" y="5441861"/>
            <a:ext cx="3272050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How often do you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0" name="AutoShape 11"/>
          <p:cNvSpPr>
            <a:spLocks noChangeArrowheads="1"/>
          </p:cNvSpPr>
          <p:nvPr/>
        </p:nvSpPr>
        <p:spPr bwMode="auto">
          <a:xfrm>
            <a:off x="4655840" y="4838974"/>
            <a:ext cx="5400600" cy="568553"/>
          </a:xfrm>
          <a:prstGeom prst="wedgeRoundRectCallout">
            <a:avLst>
              <a:gd name="adj1" fmla="val -74121"/>
              <a:gd name="adj2" fmla="val -46584"/>
              <a:gd name="adj3" fmla="val 16667"/>
            </a:avLst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sz="2800" i="1" dirty="0">
                <a:solidFill>
                  <a:schemeClr val="bg1"/>
                </a:solidFill>
              </a:rPr>
              <a:t>n.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zh-CN" altLang="en-US" sz="2800" dirty="0">
                <a:solidFill>
                  <a:schemeClr val="bg1"/>
                </a:solidFill>
              </a:rPr>
              <a:t>摆动；</a:t>
            </a:r>
            <a:r>
              <a:rPr lang="zh-CN" altLang="en-US" sz="2800" dirty="0" smtClean="0">
                <a:solidFill>
                  <a:schemeClr val="bg1"/>
                </a:solidFill>
              </a:rPr>
              <a:t>秋千  </a:t>
            </a:r>
            <a:r>
              <a:rPr lang="en-US" altLang="zh-CN" sz="2800" i="1" dirty="0" smtClean="0">
                <a:solidFill>
                  <a:schemeClr val="bg1"/>
                </a:solidFill>
              </a:rPr>
              <a:t>v</a:t>
            </a:r>
            <a:r>
              <a:rPr lang="en-US" altLang="zh-CN" sz="2800" dirty="0">
                <a:solidFill>
                  <a:schemeClr val="bg1"/>
                </a:solidFill>
              </a:rPr>
              <a:t>. </a:t>
            </a:r>
            <a:r>
              <a:rPr lang="en-US" altLang="zh-CN" sz="2800" dirty="0" smtClean="0">
                <a:solidFill>
                  <a:schemeClr val="bg1"/>
                </a:solidFill>
              </a:rPr>
              <a:t>(</a:t>
            </a:r>
            <a:r>
              <a:rPr lang="zh-CN" altLang="en-US" sz="2800" dirty="0" smtClean="0">
                <a:solidFill>
                  <a:schemeClr val="bg1"/>
                </a:solidFill>
              </a:rPr>
              <a:t>使</a:t>
            </a:r>
            <a:r>
              <a:rPr lang="en-US" altLang="zh-CN" sz="2800" dirty="0" smtClean="0">
                <a:solidFill>
                  <a:schemeClr val="bg1"/>
                </a:solidFill>
              </a:rPr>
              <a:t>)</a:t>
            </a:r>
            <a:r>
              <a:rPr lang="zh-CN" altLang="en-US" sz="2800" dirty="0" smtClean="0">
                <a:solidFill>
                  <a:schemeClr val="bg1"/>
                </a:solidFill>
              </a:rPr>
              <a:t>摆动</a:t>
            </a:r>
            <a:r>
              <a:rPr lang="zh-CN" altLang="en-US" sz="2800" dirty="0">
                <a:solidFill>
                  <a:schemeClr val="bg1"/>
                </a:solidFill>
              </a:rPr>
              <a:t>；摇摆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3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3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4" grpId="0" bldLvl="0" animBg="1"/>
      <p:bldP spid="63496" grpId="0" bldLvl="0" animBg="1"/>
      <p:bldP spid="7" grpId="0" bldLvl="0" animBg="1"/>
      <p:bldP spid="8" grpId="0" bldLvl="0" animBg="1"/>
      <p:bldP spid="9" grpId="0" bldLvl="0" animBg="1"/>
      <p:bldP spid="10" grpId="0" bldLvl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392" y="1556792"/>
            <a:ext cx="11161240" cy="3168352"/>
          </a:xfrm>
        </p:spPr>
        <p:txBody>
          <a:bodyPr/>
          <a:lstStyle/>
          <a:p>
            <a:pPr marL="1437005" indent="-143700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Claire</a:t>
            </a:r>
            <a:r>
              <a:rPr lang="en-US" altLang="zh-CN" b="1" dirty="0">
                <a:latin typeface="Times New Roman" panose="02020603050405020304" pitchFamily="18" charset="0"/>
              </a:rPr>
              <a:t>: _____________, on Wednesday and Friday.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1437005" indent="-143700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Jack:    Well, ___________ Tuesday?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1437005" indent="-143700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Claire: Oh, I have to play tennis with my friends. But do you want to come?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1437005" indent="-143700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Jack:    Sure!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64519" name="Rectangle 7"/>
          <p:cNvSpPr>
            <a:spLocks noChangeArrowheads="1"/>
          </p:cNvSpPr>
          <p:nvPr/>
        </p:nvSpPr>
        <p:spPr bwMode="auto">
          <a:xfrm>
            <a:off x="2076347" y="1523256"/>
            <a:ext cx="2504212" cy="631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Twice a week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64520" name="Rectangle 8"/>
          <p:cNvSpPr>
            <a:spLocks noChangeArrowheads="1"/>
          </p:cNvSpPr>
          <p:nvPr/>
        </p:nvSpPr>
        <p:spPr bwMode="auto">
          <a:xfrm>
            <a:off x="3143672" y="2154967"/>
            <a:ext cx="2018501" cy="631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how about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4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9" grpId="0" bldLvl="0" animBg="1"/>
      <p:bldP spid="64520" grpId="0" bldLvl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标注 4"/>
          <p:cNvSpPr>
            <a:spLocks noChangeArrowheads="1"/>
          </p:cNvSpPr>
          <p:nvPr/>
        </p:nvSpPr>
        <p:spPr bwMode="auto">
          <a:xfrm>
            <a:off x="2166017" y="1491752"/>
            <a:ext cx="6337076" cy="646115"/>
          </a:xfrm>
          <a:prstGeom prst="wedgeRoundRectCallout">
            <a:avLst>
              <a:gd name="adj1" fmla="val -54142"/>
              <a:gd name="adj2" fmla="val 93034"/>
              <a:gd name="adj3" fmla="val 16667"/>
            </a:avLst>
          </a:prstGeom>
          <a:noFill/>
          <a:ln w="25400" algn="ctr">
            <a:solidFill>
              <a:srgbClr val="99CC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How often</a:t>
            </a:r>
            <a:r>
              <a:rPr lang="en-US" altLang="zh-CN" dirty="0">
                <a:cs typeface="Times New Roman" panose="02020603050405020304" pitchFamily="18" charset="0"/>
              </a:rPr>
              <a:t> do you watch TV?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6" name="圆角矩形标注 5"/>
          <p:cNvSpPr>
            <a:spLocks noChangeArrowheads="1"/>
          </p:cNvSpPr>
          <p:nvPr/>
        </p:nvSpPr>
        <p:spPr bwMode="auto">
          <a:xfrm>
            <a:off x="5735960" y="2390279"/>
            <a:ext cx="4153020" cy="652935"/>
          </a:xfrm>
          <a:prstGeom prst="wedgeRoundRectCallout">
            <a:avLst>
              <a:gd name="adj1" fmla="val 58475"/>
              <a:gd name="adj2" fmla="val 11649"/>
              <a:gd name="adj3" fmla="val 16667"/>
            </a:avLst>
          </a:prstGeom>
          <a:noFill/>
          <a:ln w="25400" algn="ctr">
            <a:solidFill>
              <a:srgbClr val="CC99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cs typeface="Times New Roman" panose="02020603050405020304" pitchFamily="18" charset="0"/>
              </a:rPr>
              <a:t>I watch TV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every day</a:t>
            </a:r>
            <a:r>
              <a:rPr lang="en-US" altLang="zh-CN" dirty="0">
                <a:cs typeface="Times New Roman" panose="02020603050405020304" pitchFamily="18" charset="0"/>
              </a:rPr>
              <a:t>. 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7" name="圆角矩形标注 6"/>
          <p:cNvSpPr>
            <a:spLocks noChangeArrowheads="1"/>
          </p:cNvSpPr>
          <p:nvPr/>
        </p:nvSpPr>
        <p:spPr bwMode="auto">
          <a:xfrm>
            <a:off x="2836453" y="3598924"/>
            <a:ext cx="5851836" cy="791110"/>
          </a:xfrm>
          <a:prstGeom prst="wedgeRoundRectCallout">
            <a:avLst>
              <a:gd name="adj1" fmla="val -65440"/>
              <a:gd name="adj2" fmla="val 28909"/>
              <a:gd name="adj3" fmla="val 16667"/>
            </a:avLst>
          </a:prstGeom>
          <a:noFill/>
          <a:ln w="25400" algn="ctr">
            <a:solidFill>
              <a:srgbClr val="99CC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cs typeface="Times New Roman" panose="02020603050405020304" pitchFamily="18" charset="0"/>
              </a:rPr>
              <a:t>What’s your favorite </a:t>
            </a:r>
            <a:r>
              <a:rPr lang="en-US" altLang="zh-CN">
                <a:solidFill>
                  <a:srgbClr val="0070C0"/>
                </a:solidFill>
                <a:cs typeface="Times New Roman" panose="02020603050405020304" pitchFamily="18" charset="0"/>
              </a:rPr>
              <a:t>program</a:t>
            </a:r>
            <a:r>
              <a:rPr lang="en-US" altLang="zh-CN">
                <a:cs typeface="Times New Roman" panose="02020603050405020304" pitchFamily="18" charset="0"/>
              </a:rPr>
              <a:t>?</a:t>
            </a:r>
            <a:endParaRPr lang="zh-CN" altLang="en-US">
              <a:cs typeface="Times New Roman" panose="02020603050405020304" pitchFamily="18" charset="0"/>
            </a:endParaRPr>
          </a:p>
        </p:txBody>
      </p:sp>
      <p:sp>
        <p:nvSpPr>
          <p:cNvPr id="8" name="圆角矩形标注 7"/>
          <p:cNvSpPr>
            <a:spLocks noChangeArrowheads="1"/>
          </p:cNvSpPr>
          <p:nvPr/>
        </p:nvSpPr>
        <p:spPr bwMode="auto">
          <a:xfrm>
            <a:off x="6564337" y="4504271"/>
            <a:ext cx="3132138" cy="509044"/>
          </a:xfrm>
          <a:prstGeom prst="wedgeRoundRectCallout">
            <a:avLst>
              <a:gd name="adj1" fmla="val 69665"/>
              <a:gd name="adj2" fmla="val -56834"/>
              <a:gd name="adj3" fmla="val 16667"/>
            </a:avLst>
          </a:prstGeom>
          <a:noFill/>
          <a:ln w="25400" algn="ctr">
            <a:solidFill>
              <a:srgbClr val="CC99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cs typeface="Times New Roman" panose="02020603050405020304" pitchFamily="18" charset="0"/>
              </a:rPr>
              <a:t>Animal </a:t>
            </a:r>
            <a:r>
              <a:rPr lang="en-US" altLang="zh-CN" i="1">
                <a:solidFill>
                  <a:srgbClr val="0070C0"/>
                </a:solidFill>
                <a:cs typeface="Times New Roman" panose="02020603050405020304" pitchFamily="18" charset="0"/>
              </a:rPr>
              <a:t>World</a:t>
            </a:r>
            <a:r>
              <a:rPr lang="en-US" altLang="zh-CN" i="1">
                <a:cs typeface="Times New Roman" panose="02020603050405020304" pitchFamily="18" charset="0"/>
              </a:rPr>
              <a:t>.</a:t>
            </a:r>
            <a:endParaRPr lang="zh-CN" altLang="en-US" i="1">
              <a:cs typeface="Times New Roman" panose="02020603050405020304" pitchFamily="18" charset="0"/>
            </a:endParaRPr>
          </a:p>
        </p:txBody>
      </p:sp>
      <p:sp>
        <p:nvSpPr>
          <p:cNvPr id="2" name="圆角矩形标注 4"/>
          <p:cNvSpPr>
            <a:spLocks noChangeArrowheads="1"/>
          </p:cNvSpPr>
          <p:nvPr/>
        </p:nvSpPr>
        <p:spPr bwMode="auto">
          <a:xfrm>
            <a:off x="2860255" y="5220287"/>
            <a:ext cx="5835054" cy="653877"/>
          </a:xfrm>
          <a:prstGeom prst="wedgeRoundRectCallout">
            <a:avLst>
              <a:gd name="adj1" fmla="val -63184"/>
              <a:gd name="adj2" fmla="val 85516"/>
              <a:gd name="adj3" fmla="val 16667"/>
            </a:avLst>
          </a:prstGeom>
          <a:noFill/>
          <a:ln w="25400" algn="ctr">
            <a:solidFill>
              <a:srgbClr val="99CC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00"/>
                </a:solidFill>
                <a:cs typeface="Times New Roman" panose="02020603050405020304" pitchFamily="18" charset="0"/>
              </a:rPr>
              <a:t>How often</a:t>
            </a:r>
            <a:r>
              <a:rPr lang="en-US" altLang="zh-CN">
                <a:cs typeface="Times New Roman" panose="02020603050405020304" pitchFamily="18" charset="0"/>
              </a:rPr>
              <a:t> do you watch it?</a:t>
            </a:r>
            <a:endParaRPr lang="zh-CN" altLang="en-US">
              <a:cs typeface="Times New Roman" panose="02020603050405020304" pitchFamily="18" charset="0"/>
            </a:endParaRPr>
          </a:p>
        </p:txBody>
      </p:sp>
      <p:sp>
        <p:nvSpPr>
          <p:cNvPr id="3" name="圆角矩形标注 5"/>
          <p:cNvSpPr>
            <a:spLocks noChangeArrowheads="1"/>
          </p:cNvSpPr>
          <p:nvPr/>
        </p:nvSpPr>
        <p:spPr bwMode="auto">
          <a:xfrm>
            <a:off x="6600056" y="5988401"/>
            <a:ext cx="3060700" cy="792162"/>
          </a:xfrm>
          <a:prstGeom prst="wedgeRoundRectCallout">
            <a:avLst>
              <a:gd name="adj1" fmla="val 68309"/>
              <a:gd name="adj2" fmla="val -23948"/>
              <a:gd name="adj3" fmla="val 16667"/>
            </a:avLst>
          </a:prstGeom>
          <a:noFill/>
          <a:ln w="25400" algn="ctr">
            <a:solidFill>
              <a:srgbClr val="CC99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00"/>
                </a:solidFill>
                <a:cs typeface="Times New Roman" panose="02020603050405020304" pitchFamily="18" charset="0"/>
              </a:rPr>
              <a:t>Twice a week</a:t>
            </a:r>
            <a:r>
              <a:rPr lang="en-US" altLang="zh-CN">
                <a:cs typeface="Times New Roman" panose="02020603050405020304" pitchFamily="18" charset="0"/>
              </a:rPr>
              <a:t>.</a:t>
            </a:r>
            <a:endParaRPr lang="zh-CN" altLang="en-US">
              <a:cs typeface="Times New Roman" panose="02020603050405020304" pitchFamily="18" charset="0"/>
            </a:endParaRPr>
          </a:p>
        </p:txBody>
      </p:sp>
      <p:sp>
        <p:nvSpPr>
          <p:cNvPr id="19467" name="AutoShape 11"/>
          <p:cNvSpPr>
            <a:spLocks noChangeArrowheads="1"/>
          </p:cNvSpPr>
          <p:nvPr/>
        </p:nvSpPr>
        <p:spPr bwMode="auto">
          <a:xfrm>
            <a:off x="3701140" y="2533943"/>
            <a:ext cx="1838399" cy="691576"/>
          </a:xfrm>
          <a:prstGeom prst="wedgeRoundRectCallout">
            <a:avLst>
              <a:gd name="adj1" fmla="val 127981"/>
              <a:gd name="adj2" fmla="val 154488"/>
              <a:gd name="adj3" fmla="val 16667"/>
            </a:avLst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sz="3200" i="1" dirty="0">
                <a:solidFill>
                  <a:schemeClr val="bg1"/>
                </a:solidFill>
              </a:rPr>
              <a:t>n.</a:t>
            </a:r>
            <a:r>
              <a:rPr lang="en-US" altLang="zh-CN" sz="3200" dirty="0">
                <a:solidFill>
                  <a:schemeClr val="bg1"/>
                </a:solidFill>
              </a:rPr>
              <a:t> </a:t>
            </a:r>
            <a:r>
              <a:rPr lang="zh-CN" altLang="en-US" sz="3200" dirty="0">
                <a:solidFill>
                  <a:schemeClr val="bg1"/>
                </a:solidFill>
              </a:rPr>
              <a:t>节目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5681" y="-26227"/>
            <a:ext cx="3241771" cy="18994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2" r="50000" b="9100"/>
          <a:stretch>
            <a:fillRect/>
          </a:stretch>
        </p:blipFill>
        <p:spPr>
          <a:xfrm>
            <a:off x="343732" y="1402224"/>
            <a:ext cx="1589068" cy="16714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43" t="5133" r="4958" b="10429"/>
          <a:stretch>
            <a:fillRect/>
          </a:stretch>
        </p:blipFill>
        <p:spPr>
          <a:xfrm>
            <a:off x="10271433" y="1873248"/>
            <a:ext cx="1080121" cy="150277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2" r="50000" b="9100"/>
          <a:stretch>
            <a:fillRect/>
          </a:stretch>
        </p:blipFill>
        <p:spPr>
          <a:xfrm>
            <a:off x="343732" y="3283917"/>
            <a:ext cx="1589068" cy="16714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2" r="50000" b="9100"/>
          <a:stretch>
            <a:fillRect/>
          </a:stretch>
        </p:blipFill>
        <p:spPr>
          <a:xfrm>
            <a:off x="379658" y="5150082"/>
            <a:ext cx="1589068" cy="16714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43" t="5133" r="4958" b="10429"/>
          <a:stretch>
            <a:fillRect/>
          </a:stretch>
        </p:blipFill>
        <p:spPr>
          <a:xfrm>
            <a:off x="10416480" y="3601008"/>
            <a:ext cx="1080121" cy="150277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43" t="5133" r="4958" b="10429"/>
          <a:stretch>
            <a:fillRect/>
          </a:stretch>
        </p:blipFill>
        <p:spPr>
          <a:xfrm>
            <a:off x="10293481" y="5328769"/>
            <a:ext cx="1080121" cy="150277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46" y="44272"/>
            <a:ext cx="1219099" cy="1219099"/>
          </a:xfrm>
          <a:prstGeom prst="rect">
            <a:avLst/>
          </a:prstGeom>
        </p:spPr>
      </p:pic>
      <p:pic>
        <p:nvPicPr>
          <p:cNvPr id="20493" name="Picture 13" descr="Pair work1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310" y="259080"/>
            <a:ext cx="2731770" cy="73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Box 5"/>
          <p:cNvSpPr txBox="1">
            <a:spLocks noChangeArrowheads="1"/>
          </p:cNvSpPr>
          <p:nvPr/>
        </p:nvSpPr>
        <p:spPr bwMode="auto">
          <a:xfrm>
            <a:off x="1666690" y="476827"/>
            <a:ext cx="9865096" cy="1173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How often does your partner do these activities? Ask and fill in the chart.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8469" name="Group 37"/>
          <p:cNvGraphicFramePr>
            <a:graphicFrameLocks noGrp="1"/>
          </p:cNvGraphicFramePr>
          <p:nvPr/>
        </p:nvGraphicFramePr>
        <p:xfrm>
          <a:off x="233681" y="1700849"/>
          <a:ext cx="7669213" cy="4740277"/>
        </p:xfrm>
        <a:graphic>
          <a:graphicData uri="http://schemas.openxmlformats.org/drawingml/2006/table">
            <a:tbl>
              <a:tblPr/>
              <a:tblGrid>
                <a:gridCol w="4196080"/>
                <a:gridCol w="3473133"/>
              </a:tblGrid>
              <a:tr h="7858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Activities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How often</a:t>
                      </a: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985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watch TV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842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use the </a:t>
                      </a: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Internet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8001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read English books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858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go to the movies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858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exercise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4481831" y="2634299"/>
            <a:ext cx="22320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dirty="0">
                <a:solidFill>
                  <a:srgbClr val="FF0000"/>
                </a:solidFill>
              </a:rPr>
              <a:t>every day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13" name="Text Box 20"/>
          <p:cNvSpPr txBox="1">
            <a:spLocks noChangeArrowheads="1"/>
          </p:cNvSpPr>
          <p:nvPr/>
        </p:nvSpPr>
        <p:spPr bwMode="auto">
          <a:xfrm>
            <a:off x="4518343" y="4218624"/>
            <a:ext cx="33131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</a:rPr>
              <a:t>four times a week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4" name="Text Box 22"/>
          <p:cNvSpPr txBox="1">
            <a:spLocks noChangeArrowheads="1"/>
          </p:cNvSpPr>
          <p:nvPr/>
        </p:nvSpPr>
        <p:spPr bwMode="auto">
          <a:xfrm>
            <a:off x="4481831" y="3429635"/>
            <a:ext cx="28813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twice a week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5" name="Text Box 20"/>
          <p:cNvSpPr txBox="1">
            <a:spLocks noChangeArrowheads="1"/>
          </p:cNvSpPr>
          <p:nvPr/>
        </p:nvSpPr>
        <p:spPr bwMode="auto">
          <a:xfrm>
            <a:off x="4519931" y="5734685"/>
            <a:ext cx="23034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</a:rPr>
              <a:t>every day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6" name="Text Box 22"/>
          <p:cNvSpPr txBox="1">
            <a:spLocks noChangeArrowheads="1"/>
          </p:cNvSpPr>
          <p:nvPr/>
        </p:nvSpPr>
        <p:spPr bwMode="auto">
          <a:xfrm>
            <a:off x="4519930" y="4941927"/>
            <a:ext cx="31686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once a month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8468" name="AutoShape 36"/>
          <p:cNvSpPr>
            <a:spLocks noChangeArrowheads="1"/>
          </p:cNvSpPr>
          <p:nvPr/>
        </p:nvSpPr>
        <p:spPr bwMode="auto">
          <a:xfrm>
            <a:off x="2496186" y="2564766"/>
            <a:ext cx="1871663" cy="504825"/>
          </a:xfrm>
          <a:prstGeom prst="wedgeRoundRectCallout">
            <a:avLst>
              <a:gd name="adj1" fmla="val -39448"/>
              <a:gd name="adj2" fmla="val 146352"/>
              <a:gd name="adj3" fmla="val 16667"/>
            </a:avLst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sz="2800" i="1" dirty="0">
                <a:solidFill>
                  <a:schemeClr val="bg1"/>
                </a:solidFill>
              </a:rPr>
              <a:t>n.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zh-CN" altLang="en-US" sz="2800" dirty="0">
                <a:solidFill>
                  <a:schemeClr val="bg1"/>
                </a:solidFill>
              </a:rPr>
              <a:t>互联网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20493" name="Picture 13" descr="Pair work1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065" y="0"/>
            <a:ext cx="2731770" cy="73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950835" y="1917065"/>
            <a:ext cx="4126865" cy="2764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9A4A7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</a:rPr>
              <a:t>—How often do you ...?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</a:rPr>
              <a:t>—</a:t>
            </a:r>
            <a:r>
              <a:rPr lang="zh-CN" altLang="en-US" dirty="0">
                <a:solidFill>
                  <a:srgbClr val="FF0000"/>
                </a:solidFill>
              </a:rPr>
              <a:t>频率副词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</a:rPr>
              <a:t>    </a:t>
            </a:r>
            <a:r>
              <a:rPr lang="zh-CN" altLang="en-US" dirty="0">
                <a:solidFill>
                  <a:srgbClr val="FF0000"/>
                </a:solidFill>
              </a:rPr>
              <a:t>频率副词短语</a:t>
            </a:r>
            <a:r>
              <a:rPr lang="en-US" altLang="zh-CN" dirty="0">
                <a:solidFill>
                  <a:srgbClr val="FF0000"/>
                </a:solidFill>
              </a:rPr>
              <a:t>.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8468" grpId="0" bldLvl="0" animBg="1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3287688" y="1290920"/>
            <a:ext cx="1872208" cy="551340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noFill/>
          </a:ln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440" y="1844824"/>
            <a:ext cx="1690970" cy="3861048"/>
          </a:xfrm>
          <a:prstGeom prst="rect">
            <a:avLst/>
          </a:prstGeom>
        </p:spPr>
      </p:pic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5663952" y="1855419"/>
            <a:ext cx="1080120" cy="551340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noFill/>
          </a:ln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3719736" y="2437116"/>
            <a:ext cx="1224136" cy="551340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noFill/>
          </a:ln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1595500" y="2988456"/>
            <a:ext cx="936104" cy="551340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noFill/>
          </a:ln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3359218" y="3583312"/>
            <a:ext cx="2016224" cy="551340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noFill/>
          </a:ln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auto">
          <a:xfrm>
            <a:off x="407368" y="1164614"/>
            <a:ext cx="9505056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9A4A7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altLang="zh-CN" dirty="0" smtClean="0"/>
              <a:t>The first girl sometimes goes shopping on weekends and the first boy never goes shopping.</a:t>
            </a:r>
            <a:endParaRPr lang="en-US" altLang="zh-CN" dirty="0" smtClean="0"/>
          </a:p>
          <a:p>
            <a:pPr marL="457200" indent="-457200"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altLang="zh-CN" dirty="0"/>
              <a:t>The </a:t>
            </a:r>
            <a:r>
              <a:rPr lang="en-US" altLang="zh-CN" dirty="0" smtClean="0"/>
              <a:t>second </a:t>
            </a:r>
            <a:r>
              <a:rPr lang="en-US" altLang="zh-CN" dirty="0"/>
              <a:t>boy always exercises and the second girl often helps with housework.</a:t>
            </a:r>
            <a:endParaRPr lang="en-US" altLang="zh-CN" dirty="0"/>
          </a:p>
          <a:p>
            <a:pPr marL="457200" indent="-457200"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altLang="zh-CN" dirty="0"/>
              <a:t>The third girl hardly ever watches TV.</a:t>
            </a:r>
            <a:endParaRPr lang="zh-CN" altLang="en-US" dirty="0"/>
          </a:p>
        </p:txBody>
      </p:sp>
      <p:cxnSp>
        <p:nvCxnSpPr>
          <p:cNvPr id="13" name="直接连接符 12"/>
          <p:cNvCxnSpPr/>
          <p:nvPr/>
        </p:nvCxnSpPr>
        <p:spPr>
          <a:xfrm>
            <a:off x="5159896" y="1772816"/>
            <a:ext cx="9361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581436" y="4880135"/>
            <a:ext cx="9475004" cy="73751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频度副词表示事情发生的频率，通常放在动词前面。</a:t>
            </a:r>
            <a:endParaRPr lang="zh-CN" altLang="en-US" sz="32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6744072" y="2396238"/>
            <a:ext cx="9361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4943872" y="2890695"/>
            <a:ext cx="1620180" cy="369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2622124" y="3550438"/>
            <a:ext cx="9361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5509772" y="4134652"/>
            <a:ext cx="145032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5" grpId="0" bldLvl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标注 6"/>
          <p:cNvSpPr>
            <a:spLocks noChangeArrowheads="1"/>
          </p:cNvSpPr>
          <p:nvPr/>
        </p:nvSpPr>
        <p:spPr bwMode="auto">
          <a:xfrm>
            <a:off x="3215680" y="2564904"/>
            <a:ext cx="3168650" cy="863600"/>
          </a:xfrm>
          <a:prstGeom prst="wedgeRoundRectCallout">
            <a:avLst>
              <a:gd name="adj1" fmla="val 23898"/>
              <a:gd name="adj2" fmla="val 86579"/>
              <a:gd name="adj3" fmla="val 16667"/>
            </a:avLst>
          </a:prstGeom>
          <a:noFill/>
          <a:ln w="25400" algn="ctr">
            <a:solidFill>
              <a:srgbClr val="99CC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400" dirty="0">
                <a:cs typeface="Times New Roman" panose="02020603050405020304" pitchFamily="18" charset="0"/>
              </a:rPr>
              <a:t>Hi, Claire, …</a:t>
            </a:r>
            <a:endParaRPr lang="zh-CN" altLang="en-US" sz="3400" dirty="0">
              <a:cs typeface="Times New Roman" panose="02020603050405020304" pitchFamily="18" charset="0"/>
            </a:endParaRPr>
          </a:p>
        </p:txBody>
      </p:sp>
      <p:sp>
        <p:nvSpPr>
          <p:cNvPr id="8" name="圆角矩形标注 7"/>
          <p:cNvSpPr>
            <a:spLocks noChangeArrowheads="1"/>
          </p:cNvSpPr>
          <p:nvPr/>
        </p:nvSpPr>
        <p:spPr bwMode="auto">
          <a:xfrm>
            <a:off x="8040217" y="2521134"/>
            <a:ext cx="2232025" cy="865188"/>
          </a:xfrm>
          <a:prstGeom prst="wedgeRoundRectCallout">
            <a:avLst>
              <a:gd name="adj1" fmla="val -38551"/>
              <a:gd name="adj2" fmla="val 112569"/>
              <a:gd name="adj3" fmla="val 16667"/>
            </a:avLst>
          </a:prstGeom>
          <a:noFill/>
          <a:ln w="25400" algn="ctr">
            <a:solidFill>
              <a:srgbClr val="CC99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400">
                <a:cs typeface="Times New Roman" panose="02020603050405020304" pitchFamily="18" charset="0"/>
              </a:rPr>
              <a:t>Hmm, ... </a:t>
            </a:r>
            <a:endParaRPr lang="zh-CN" altLang="en-US" sz="3400">
              <a:cs typeface="Times New Roman" panose="02020603050405020304" pitchFamily="18" charset="0"/>
            </a:endParaRPr>
          </a:p>
        </p:txBody>
      </p:sp>
      <p:sp>
        <p:nvSpPr>
          <p:cNvPr id="24588" name="Text Box 12"/>
          <p:cNvSpPr txBox="1">
            <a:spLocks noChangeArrowheads="1"/>
          </p:cNvSpPr>
          <p:nvPr/>
        </p:nvSpPr>
        <p:spPr bwMode="auto">
          <a:xfrm>
            <a:off x="3791744" y="1511907"/>
            <a:ext cx="6624637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Role-play the conversation.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405" y="3821062"/>
            <a:ext cx="3599892" cy="239992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669888"/>
            <a:ext cx="2664296" cy="227645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77664" y="1598752"/>
            <a:ext cx="1137726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zh-CN" sz="3200" dirty="0">
                <a:solidFill>
                  <a:srgbClr val="0000FF"/>
                </a:solidFill>
                <a:cs typeface="Times New Roman" panose="02020603050405020304" pitchFamily="18" charset="0"/>
              </a:rPr>
              <a:t>Ⅰ</a:t>
            </a:r>
            <a:r>
              <a:rPr lang="en-US" altLang="zh-CN" sz="3200" dirty="0">
                <a:solidFill>
                  <a:srgbClr val="0000FF"/>
                </a:solidFill>
                <a:cs typeface="Times New Roman" panose="02020603050405020304" pitchFamily="18" charset="0"/>
              </a:rPr>
              <a:t>. </a:t>
            </a:r>
            <a:r>
              <a:rPr lang="zh-CN" altLang="zh-CN" sz="3200" dirty="0">
                <a:solidFill>
                  <a:srgbClr val="0000FF"/>
                </a:solidFill>
                <a:cs typeface="Times New Roman" panose="02020603050405020304" pitchFamily="18" charset="0"/>
              </a:rPr>
              <a:t>根据句意，从方框中选择恰当的单词填空，注意形式变化。</a:t>
            </a:r>
            <a:endParaRPr lang="zh-CN" altLang="zh-CN" sz="3200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752" y="260648"/>
            <a:ext cx="4751609" cy="1276824"/>
          </a:xfrm>
          <a:prstGeom prst="rect">
            <a:avLst/>
          </a:prstGeom>
        </p:spPr>
      </p:pic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544881" y="2420888"/>
          <a:ext cx="7274877" cy="5653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274877"/>
              </a:tblGrid>
              <a:tr h="5653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3200" b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program, once, housework, full, swing</a:t>
                      </a:r>
                      <a:endParaRPr lang="zh-CN" sz="32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FFC000">
                            <a:tint val="66000"/>
                            <a:satMod val="160000"/>
                          </a:srgbClr>
                        </a:gs>
                        <a:gs pos="50000">
                          <a:srgbClr val="FFC000">
                            <a:tint val="44500"/>
                            <a:satMod val="160000"/>
                          </a:srgbClr>
                        </a:gs>
                        <a:gs pos="100000">
                          <a:srgbClr val="FFC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</a:tr>
            </a:tbl>
          </a:graphicData>
        </a:graphic>
      </p:graphicFrame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493688" y="2986255"/>
            <a:ext cx="10945216" cy="3637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60680" indent="-360680">
              <a:lnSpc>
                <a:spcPct val="120000"/>
              </a:lnSpc>
            </a:pPr>
            <a:r>
              <a:rPr lang="en-US" altLang="zh-CN" sz="3200" dirty="0"/>
              <a:t>1. My mother asks me to watch English movies and TV </a:t>
            </a:r>
            <a:r>
              <a:rPr lang="en-US" altLang="zh-CN" sz="3200" dirty="0" smtClean="0"/>
              <a:t>__________.</a:t>
            </a:r>
            <a:endParaRPr lang="zh-CN" altLang="zh-CN" sz="3200" dirty="0"/>
          </a:p>
          <a:p>
            <a:pPr marL="360680" indent="-360680">
              <a:lnSpc>
                <a:spcPct val="120000"/>
              </a:lnSpc>
            </a:pPr>
            <a:r>
              <a:rPr lang="en-US" altLang="zh-CN" sz="3200" dirty="0"/>
              <a:t>2. Do you often help your parents do </a:t>
            </a:r>
            <a:r>
              <a:rPr lang="en-US" altLang="zh-CN" sz="3200" dirty="0" smtClean="0"/>
              <a:t>__________ </a:t>
            </a:r>
            <a:r>
              <a:rPr lang="en-US" altLang="zh-CN" sz="3200" dirty="0"/>
              <a:t>at home?</a:t>
            </a:r>
            <a:endParaRPr lang="zh-CN" altLang="zh-CN" sz="3200" dirty="0"/>
          </a:p>
          <a:p>
            <a:pPr marL="360680" indent="-360680">
              <a:lnSpc>
                <a:spcPct val="120000"/>
              </a:lnSpc>
            </a:pPr>
            <a:r>
              <a:rPr lang="en-US" altLang="zh-CN" sz="3200" dirty="0"/>
              <a:t>3. The restaurant is _______. We have to go to another one.</a:t>
            </a:r>
            <a:endParaRPr lang="zh-CN" altLang="zh-CN" sz="3200" dirty="0"/>
          </a:p>
          <a:p>
            <a:pPr marL="360680" indent="-360680">
              <a:lnSpc>
                <a:spcPct val="120000"/>
              </a:lnSpc>
            </a:pPr>
            <a:r>
              <a:rPr lang="en-US" altLang="zh-CN" sz="3200" dirty="0"/>
              <a:t>4. Jane’s arms (</a:t>
            </a:r>
            <a:r>
              <a:rPr lang="zh-CN" altLang="zh-CN" sz="3200" dirty="0"/>
              <a:t>手臂</a:t>
            </a:r>
            <a:r>
              <a:rPr lang="en-US" altLang="zh-CN" sz="3200" dirty="0"/>
              <a:t>) _______ when she walked.</a:t>
            </a:r>
            <a:endParaRPr lang="zh-CN" altLang="zh-CN" sz="3200" dirty="0"/>
          </a:p>
          <a:p>
            <a:pPr marL="360680" indent="-360680">
              <a:lnSpc>
                <a:spcPct val="120000"/>
              </a:lnSpc>
            </a:pPr>
            <a:r>
              <a:rPr lang="en-US" altLang="zh-CN" sz="3200" dirty="0"/>
              <a:t>5. Mr. Smith washes his car _______ a week.</a:t>
            </a:r>
            <a:endParaRPr lang="zh-CN" altLang="zh-CN" sz="3200" dirty="0"/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911424" y="3573016"/>
            <a:ext cx="207451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 altLang="zh-CN" dirty="0" smtClean="0"/>
              <a:t>programs</a:t>
            </a:r>
            <a:r>
              <a:rPr lang="en-US" altLang="zh-CN" dirty="0"/>
              <a:t> </a:t>
            </a:r>
            <a:endParaRPr lang="zh-CN" altLang="zh-CN" dirty="0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6960096" y="4234189"/>
            <a:ext cx="229054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 altLang="zh-CN" dirty="0" smtClean="0"/>
              <a:t>housework</a:t>
            </a:r>
            <a:r>
              <a:rPr lang="en-US" altLang="zh-CN" dirty="0"/>
              <a:t> </a:t>
            </a:r>
            <a:endParaRPr lang="zh-CN" altLang="zh-CN" dirty="0"/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4223792" y="4806956"/>
            <a:ext cx="144016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 altLang="zh-CN" dirty="0" smtClean="0"/>
              <a:t>full</a:t>
            </a:r>
            <a:r>
              <a:rPr lang="en-US" altLang="zh-CN" dirty="0"/>
              <a:t> </a:t>
            </a:r>
            <a:endParaRPr lang="zh-CN" altLang="zh-CN" dirty="0"/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4367808" y="5368131"/>
            <a:ext cx="207451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 altLang="zh-CN" dirty="0" smtClean="0"/>
              <a:t>swung</a:t>
            </a:r>
            <a:r>
              <a:rPr lang="en-US" altLang="zh-CN" dirty="0"/>
              <a:t>      </a:t>
            </a:r>
            <a:endParaRPr lang="zh-CN" altLang="zh-CN" dirty="0"/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5663952" y="5955940"/>
            <a:ext cx="207451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 altLang="zh-CN" dirty="0" smtClean="0"/>
              <a:t>once</a:t>
            </a:r>
            <a:endParaRPr lang="zh-CN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  <p:bldP spid="9" grpId="0"/>
      <p:bldP spid="10" grpId="0"/>
      <p:bldP spid="1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51384" y="205098"/>
            <a:ext cx="11161240" cy="6629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60680" indent="-360680">
              <a:lnSpc>
                <a:spcPct val="120000"/>
              </a:lnSpc>
            </a:pPr>
            <a:r>
              <a:rPr lang="zh-CN" altLang="zh-CN" sz="3200" dirty="0">
                <a:solidFill>
                  <a:srgbClr val="0000FF"/>
                </a:solidFill>
                <a:cs typeface="Times New Roman" panose="02020603050405020304" pitchFamily="18" charset="0"/>
              </a:rPr>
              <a:t>Ⅱ</a:t>
            </a:r>
            <a:r>
              <a:rPr lang="en-US" altLang="zh-CN" sz="3200" dirty="0">
                <a:solidFill>
                  <a:srgbClr val="0000FF"/>
                </a:solidFill>
                <a:cs typeface="Times New Roman" panose="02020603050405020304" pitchFamily="18" charset="0"/>
              </a:rPr>
              <a:t>. </a:t>
            </a:r>
            <a:r>
              <a:rPr lang="zh-CN" altLang="zh-CN" sz="3200" dirty="0">
                <a:solidFill>
                  <a:srgbClr val="0000FF"/>
                </a:solidFill>
                <a:cs typeface="Times New Roman" panose="02020603050405020304" pitchFamily="18" charset="0"/>
              </a:rPr>
              <a:t>根据汉语意思，完成英语句子，每空一词。</a:t>
            </a:r>
            <a:endParaRPr lang="zh-CN" altLang="zh-CN" sz="3200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marL="360680" indent="-360680">
              <a:lnSpc>
                <a:spcPct val="120000"/>
              </a:lnSpc>
            </a:pPr>
            <a:r>
              <a:rPr lang="en-US" altLang="zh-CN" sz="3200" dirty="0"/>
              <a:t>1. </a:t>
            </a:r>
            <a:r>
              <a:rPr lang="zh-CN" altLang="zh-CN" sz="3200" dirty="0"/>
              <a:t>你怎么回来这么早？</a:t>
            </a:r>
            <a:endParaRPr lang="zh-CN" altLang="zh-CN" sz="3200" dirty="0"/>
          </a:p>
          <a:p>
            <a:pPr marL="360680" indent="-360680">
              <a:lnSpc>
                <a:spcPct val="120000"/>
              </a:lnSpc>
            </a:pPr>
            <a:r>
              <a:rPr lang="en-US" altLang="zh-CN" sz="3200" dirty="0" smtClean="0"/>
              <a:t>    _______ </a:t>
            </a:r>
            <a:r>
              <a:rPr lang="en-US" altLang="zh-CN" sz="3200" dirty="0"/>
              <a:t>_______ you got back so early?</a:t>
            </a:r>
            <a:endParaRPr lang="zh-CN" altLang="zh-CN" sz="3200" dirty="0"/>
          </a:p>
          <a:p>
            <a:pPr marL="360680" indent="-360680">
              <a:lnSpc>
                <a:spcPct val="120000"/>
              </a:lnSpc>
            </a:pPr>
            <a:r>
              <a:rPr lang="en-US" altLang="zh-CN" sz="3200" dirty="0"/>
              <a:t>2. Tina</a:t>
            </a:r>
            <a:r>
              <a:rPr lang="zh-CN" altLang="zh-CN" sz="3200" dirty="0"/>
              <a:t>每周六上钢琴课。</a:t>
            </a:r>
            <a:endParaRPr lang="zh-CN" altLang="zh-CN" sz="3200" dirty="0"/>
          </a:p>
          <a:p>
            <a:pPr marL="360680" indent="-360680">
              <a:lnSpc>
                <a:spcPct val="120000"/>
              </a:lnSpc>
            </a:pPr>
            <a:r>
              <a:rPr lang="en-US" altLang="zh-CN" sz="3200" dirty="0" smtClean="0"/>
              <a:t>    Tina _________ </a:t>
            </a:r>
            <a:r>
              <a:rPr lang="en-US" altLang="zh-CN" sz="3200" dirty="0"/>
              <a:t>_______ _______ every Saturday.</a:t>
            </a:r>
            <a:endParaRPr lang="zh-CN" altLang="zh-CN" sz="3200" dirty="0"/>
          </a:p>
          <a:p>
            <a:pPr marL="360680" indent="-360680">
              <a:lnSpc>
                <a:spcPct val="120000"/>
              </a:lnSpc>
            </a:pPr>
            <a:r>
              <a:rPr lang="en-US" altLang="zh-CN" sz="3200" dirty="0"/>
              <a:t>3. </a:t>
            </a:r>
            <a:r>
              <a:rPr lang="zh-CN" altLang="zh-CN" sz="3200" dirty="0"/>
              <a:t>我们需要使用互联网做作业。</a:t>
            </a:r>
            <a:endParaRPr lang="zh-CN" altLang="zh-CN" sz="3200" dirty="0"/>
          </a:p>
          <a:p>
            <a:pPr marL="360680" indent="-360680">
              <a:lnSpc>
                <a:spcPct val="120000"/>
              </a:lnSpc>
            </a:pPr>
            <a:r>
              <a:rPr lang="en-US" altLang="zh-CN" sz="3200" dirty="0" smtClean="0"/>
              <a:t>    We </a:t>
            </a:r>
            <a:r>
              <a:rPr lang="en-US" altLang="zh-CN" sz="3200" dirty="0"/>
              <a:t>need to _______ _______ </a:t>
            </a:r>
            <a:r>
              <a:rPr lang="en-US" altLang="zh-CN" sz="3200" dirty="0" smtClean="0"/>
              <a:t>________ </a:t>
            </a:r>
            <a:r>
              <a:rPr lang="en-US" altLang="zh-CN" sz="3200" dirty="0"/>
              <a:t>to do our homework.</a:t>
            </a:r>
            <a:endParaRPr lang="zh-CN" altLang="zh-CN" sz="3200" dirty="0"/>
          </a:p>
          <a:p>
            <a:pPr marL="360680" indent="-360680">
              <a:lnSpc>
                <a:spcPct val="120000"/>
              </a:lnSpc>
            </a:pPr>
            <a:r>
              <a:rPr lang="en-US" altLang="zh-CN" sz="3200" dirty="0"/>
              <a:t>4. </a:t>
            </a:r>
            <a:r>
              <a:rPr lang="zh-CN" altLang="zh-CN" sz="3200" dirty="0"/>
              <a:t>她一个月看两次电影。</a:t>
            </a:r>
            <a:endParaRPr lang="zh-CN" altLang="zh-CN" sz="3200" dirty="0"/>
          </a:p>
          <a:p>
            <a:pPr marL="360680" indent="-360680">
              <a:lnSpc>
                <a:spcPct val="120000"/>
              </a:lnSpc>
            </a:pPr>
            <a:r>
              <a:rPr lang="en-US" altLang="zh-CN" sz="3200" dirty="0" smtClean="0"/>
              <a:t>    She </a:t>
            </a:r>
            <a:r>
              <a:rPr lang="en-US" altLang="zh-CN" sz="3200" dirty="0"/>
              <a:t>goes to the cinema _______ _______ _______.</a:t>
            </a:r>
            <a:endParaRPr lang="zh-CN" altLang="zh-CN" sz="3200" dirty="0"/>
          </a:p>
          <a:p>
            <a:pPr marL="360680" indent="-360680">
              <a:lnSpc>
                <a:spcPct val="120000"/>
              </a:lnSpc>
            </a:pPr>
            <a:r>
              <a:rPr lang="en-US" altLang="zh-CN" sz="3200" dirty="0"/>
              <a:t>5. Jack</a:t>
            </a:r>
            <a:r>
              <a:rPr lang="zh-CN" altLang="zh-CN" sz="3200" dirty="0"/>
              <a:t>晚上几乎从不外出。</a:t>
            </a:r>
            <a:endParaRPr lang="zh-CN" altLang="zh-CN" sz="3200" dirty="0"/>
          </a:p>
          <a:p>
            <a:pPr marL="360680" indent="-360680">
              <a:lnSpc>
                <a:spcPct val="120000"/>
              </a:lnSpc>
            </a:pPr>
            <a:r>
              <a:rPr lang="en-US" altLang="zh-CN" sz="3200" dirty="0" smtClean="0"/>
              <a:t>    Jack </a:t>
            </a:r>
            <a:r>
              <a:rPr lang="en-US" altLang="zh-CN" sz="3200" dirty="0"/>
              <a:t>_______ _______ goes out at night.</a:t>
            </a:r>
            <a:endParaRPr lang="zh-CN" altLang="zh-CN" sz="3200" dirty="0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127448" y="1461389"/>
            <a:ext cx="552998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 altLang="zh-CN" dirty="0" smtClean="0"/>
              <a:t>How        come </a:t>
            </a:r>
            <a:endParaRPr lang="zh-CN" altLang="zh-CN" dirty="0" smtClean="0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919536" y="2551798"/>
            <a:ext cx="552998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 altLang="zh-CN" dirty="0" smtClean="0"/>
              <a:t>has/takes    piano     lessons  </a:t>
            </a:r>
            <a:endParaRPr lang="zh-CN" altLang="zh-CN" dirty="0" smtClean="0"/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3259000" y="3738052"/>
            <a:ext cx="552998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 altLang="zh-CN" dirty="0" smtClean="0"/>
              <a:t>use          the       Internet </a:t>
            </a:r>
            <a:endParaRPr lang="zh-CN" altLang="zh-CN" dirty="0" smtClean="0"/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5231904" y="4925310"/>
            <a:ext cx="552998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 altLang="zh-CN" dirty="0" smtClean="0"/>
              <a:t>twice       a         month </a:t>
            </a:r>
            <a:endParaRPr lang="zh-CN" altLang="zh-CN" dirty="0" smtClean="0"/>
          </a:p>
        </p:txBody>
      </p: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2063553" y="6061190"/>
            <a:ext cx="302433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 altLang="zh-CN" dirty="0" smtClean="0"/>
              <a:t>hardly   ever</a:t>
            </a:r>
            <a:endParaRPr lang="zh-CN" altLang="zh-CN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  <p:bldP spid="14" grpId="0"/>
      <p:bldP spid="1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7368" y="836712"/>
            <a:ext cx="11305256" cy="541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622300" indent="-622300">
              <a:lnSpc>
                <a:spcPct val="120000"/>
              </a:lnSpc>
            </a:pPr>
            <a:r>
              <a:rPr lang="zh-CN" altLang="zh-CN" sz="3200" dirty="0">
                <a:solidFill>
                  <a:srgbClr val="0000FF"/>
                </a:solidFill>
                <a:cs typeface="Times New Roman" panose="02020603050405020304" pitchFamily="18" charset="0"/>
              </a:rPr>
              <a:t>Ⅲ</a:t>
            </a:r>
            <a:r>
              <a:rPr lang="en-US" altLang="zh-CN" sz="3200" dirty="0">
                <a:solidFill>
                  <a:srgbClr val="0000FF"/>
                </a:solidFill>
                <a:cs typeface="Times New Roman" panose="02020603050405020304" pitchFamily="18" charset="0"/>
              </a:rPr>
              <a:t>. </a:t>
            </a:r>
            <a:r>
              <a:rPr lang="zh-CN" altLang="zh-CN" sz="3200" dirty="0">
                <a:solidFill>
                  <a:srgbClr val="0000FF"/>
                </a:solidFill>
                <a:cs typeface="Times New Roman" panose="02020603050405020304" pitchFamily="18" charset="0"/>
              </a:rPr>
              <a:t>根据对话内容，从方框中选择恰当的选项补全对话，其中有两项多余。</a:t>
            </a:r>
            <a:endParaRPr lang="zh-CN" altLang="zh-CN" sz="3200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marL="360680" indent="-360680">
              <a:lnSpc>
                <a:spcPct val="120000"/>
              </a:lnSpc>
            </a:pPr>
            <a:r>
              <a:rPr lang="en-US" altLang="zh-CN" sz="3200" dirty="0"/>
              <a:t>A: John, I feel bored today.</a:t>
            </a:r>
            <a:endParaRPr lang="zh-CN" altLang="zh-CN" sz="3200" dirty="0"/>
          </a:p>
          <a:p>
            <a:pPr marL="360680" indent="-360680">
              <a:lnSpc>
                <a:spcPct val="120000"/>
              </a:lnSpc>
            </a:pPr>
            <a:r>
              <a:rPr lang="en-US" altLang="zh-CN" sz="3200" dirty="0"/>
              <a:t>B: I have an idea. (1)_______</a:t>
            </a:r>
            <a:endParaRPr lang="zh-CN" altLang="zh-CN" sz="3200" dirty="0"/>
          </a:p>
          <a:p>
            <a:pPr marL="360680" indent="-360680">
              <a:lnSpc>
                <a:spcPct val="120000"/>
              </a:lnSpc>
            </a:pPr>
            <a:r>
              <a:rPr lang="en-US" altLang="zh-CN" sz="3200" dirty="0"/>
              <a:t>A: Oh, no, not baseball.</a:t>
            </a:r>
            <a:endParaRPr lang="zh-CN" altLang="zh-CN" sz="3200" dirty="0"/>
          </a:p>
          <a:p>
            <a:pPr marL="360680" indent="-360680">
              <a:lnSpc>
                <a:spcPct val="120000"/>
              </a:lnSpc>
            </a:pPr>
            <a:r>
              <a:rPr lang="en-US" altLang="zh-CN" sz="3200" dirty="0"/>
              <a:t>B: Why, Lee?</a:t>
            </a:r>
            <a:endParaRPr lang="zh-CN" altLang="zh-CN" sz="3200" dirty="0"/>
          </a:p>
          <a:p>
            <a:pPr marL="360680" indent="-360680">
              <a:lnSpc>
                <a:spcPct val="120000"/>
              </a:lnSpc>
            </a:pPr>
            <a:r>
              <a:rPr lang="en-US" altLang="zh-CN" sz="3200" dirty="0"/>
              <a:t>C: He doesn’t like baseball at all.</a:t>
            </a:r>
            <a:endParaRPr lang="zh-CN" altLang="zh-CN" sz="3200" dirty="0"/>
          </a:p>
          <a:p>
            <a:pPr marL="360680" indent="-360680">
              <a:lnSpc>
                <a:spcPct val="120000"/>
              </a:lnSpc>
            </a:pPr>
            <a:r>
              <a:rPr lang="en-US" altLang="zh-CN" sz="3200" dirty="0"/>
              <a:t>B: Really? (2)_______</a:t>
            </a:r>
            <a:endParaRPr lang="zh-CN" altLang="zh-CN" sz="3200" dirty="0"/>
          </a:p>
          <a:p>
            <a:pPr marL="360680" indent="-360680">
              <a:lnSpc>
                <a:spcPct val="120000"/>
              </a:lnSpc>
            </a:pPr>
            <a:r>
              <a:rPr lang="en-US" altLang="zh-CN" sz="3200" dirty="0"/>
              <a:t>A: I like basketball best. I think it’s fun and exciting</a:t>
            </a:r>
            <a:r>
              <a:rPr lang="en-US" altLang="zh-CN" sz="3200" dirty="0" smtClean="0"/>
              <a:t>.</a:t>
            </a:r>
            <a:endParaRPr lang="zh-CN" altLang="zh-CN" sz="3200" dirty="0"/>
          </a:p>
        </p:txBody>
      </p:sp>
      <p:sp>
        <p:nvSpPr>
          <p:cNvPr id="4" name="矩形 3"/>
          <p:cNvSpPr/>
          <p:nvPr/>
        </p:nvSpPr>
        <p:spPr>
          <a:xfrm>
            <a:off x="6239553" y="1484784"/>
            <a:ext cx="5807429" cy="3108543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kern="0" dirty="0"/>
              <a:t>A. That’s great.</a:t>
            </a:r>
            <a:endParaRPr lang="zh-CN" altLang="zh-CN" sz="2800" kern="100" dirty="0"/>
          </a:p>
          <a:p>
            <a:pPr>
              <a:spcAft>
                <a:spcPts val="0"/>
              </a:spcAft>
            </a:pPr>
            <a:r>
              <a:rPr lang="en-US" altLang="zh-CN" sz="2800" kern="0" dirty="0"/>
              <a:t>B. Do you exercise?</a:t>
            </a:r>
            <a:endParaRPr lang="zh-CN" altLang="zh-CN" sz="2800" kern="100" dirty="0"/>
          </a:p>
          <a:p>
            <a:pPr>
              <a:spcAft>
                <a:spcPts val="0"/>
              </a:spcAft>
            </a:pPr>
            <a:r>
              <a:rPr lang="en-US" altLang="zh-CN" sz="2800" kern="0" dirty="0"/>
              <a:t>C. Let’s meet at 5:00.</a:t>
            </a:r>
            <a:endParaRPr lang="zh-CN" altLang="zh-CN" sz="2800" kern="100" dirty="0"/>
          </a:p>
          <a:p>
            <a:pPr>
              <a:spcAft>
                <a:spcPts val="0"/>
              </a:spcAft>
            </a:pPr>
            <a:r>
              <a:rPr lang="en-US" altLang="zh-CN" sz="2800" kern="0" dirty="0"/>
              <a:t>D. What about you, Bill?</a:t>
            </a:r>
            <a:endParaRPr lang="zh-CN" altLang="zh-CN" sz="2800" kern="100" dirty="0"/>
          </a:p>
          <a:p>
            <a:pPr>
              <a:spcAft>
                <a:spcPts val="0"/>
              </a:spcAft>
            </a:pPr>
            <a:r>
              <a:rPr lang="en-US" altLang="zh-CN" sz="2800" kern="0" dirty="0"/>
              <a:t>E. How do you feel like basketball?</a:t>
            </a:r>
            <a:endParaRPr lang="zh-CN" altLang="zh-CN" sz="2800" kern="100" dirty="0"/>
          </a:p>
          <a:p>
            <a:pPr>
              <a:spcAft>
                <a:spcPts val="0"/>
              </a:spcAft>
            </a:pPr>
            <a:r>
              <a:rPr lang="en-US" altLang="zh-CN" sz="2800" kern="0" dirty="0"/>
              <a:t>F. Let’s play baseball after school.</a:t>
            </a:r>
            <a:endParaRPr lang="zh-CN" altLang="zh-CN" sz="2800" kern="100" dirty="0"/>
          </a:p>
          <a:p>
            <a:r>
              <a:rPr lang="en-US" altLang="zh-CN" sz="2800" dirty="0"/>
              <a:t>G. What kind of sports do you like?</a:t>
            </a:r>
            <a:endParaRPr lang="zh-CN" altLang="en-US" sz="2800" dirty="0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439816" y="2636912"/>
            <a:ext cx="221853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 altLang="zh-CN" dirty="0" smtClean="0"/>
              <a:t>F</a:t>
            </a:r>
            <a:endParaRPr lang="zh-CN" altLang="zh-CN" dirty="0"/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264443" y="4941168"/>
            <a:ext cx="221853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 altLang="zh-CN" dirty="0" smtClean="0"/>
              <a:t>G</a:t>
            </a:r>
            <a:endParaRPr lang="zh-CN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22750" y="3247279"/>
            <a:ext cx="11305256" cy="3637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541655" indent="-541655">
              <a:lnSpc>
                <a:spcPct val="120000"/>
              </a:lnSpc>
            </a:pPr>
            <a:r>
              <a:rPr lang="en-US" altLang="zh-CN" sz="3200" dirty="0" smtClean="0"/>
              <a:t>B</a:t>
            </a:r>
            <a:r>
              <a:rPr lang="en-US" altLang="zh-CN" sz="3200" dirty="0"/>
              <a:t>: Yeah, sometimes I play basketball, too. (3)_______</a:t>
            </a:r>
            <a:endParaRPr lang="zh-CN" altLang="zh-CN" sz="3200" dirty="0"/>
          </a:p>
          <a:p>
            <a:pPr marL="541655" indent="-541655">
              <a:lnSpc>
                <a:spcPct val="120000"/>
              </a:lnSpc>
            </a:pPr>
            <a:r>
              <a:rPr lang="en-US" altLang="zh-CN" sz="3200" dirty="0"/>
              <a:t>C: I play basketball every afternoon and I’m a great basketball player.</a:t>
            </a:r>
            <a:endParaRPr lang="zh-CN" altLang="zh-CN" sz="3200" dirty="0"/>
          </a:p>
          <a:p>
            <a:pPr marL="541655" indent="-541655">
              <a:lnSpc>
                <a:spcPct val="120000"/>
              </a:lnSpc>
            </a:pPr>
            <a:r>
              <a:rPr lang="en-US" altLang="zh-CN" sz="3200" dirty="0"/>
              <a:t>B: (4)_______ Come on, can we join you today?</a:t>
            </a:r>
            <a:endParaRPr lang="zh-CN" altLang="zh-CN" sz="3200" dirty="0"/>
          </a:p>
          <a:p>
            <a:pPr marL="541655" indent="-541655">
              <a:lnSpc>
                <a:spcPct val="120000"/>
              </a:lnSpc>
            </a:pPr>
            <a:r>
              <a:rPr lang="en-US" altLang="zh-CN" sz="3200" dirty="0"/>
              <a:t>C: Sure. (5)_______</a:t>
            </a:r>
            <a:endParaRPr lang="zh-CN" altLang="zh-CN" sz="3200" dirty="0"/>
          </a:p>
          <a:p>
            <a:pPr marL="541655" indent="-541655">
              <a:lnSpc>
                <a:spcPct val="120000"/>
              </a:lnSpc>
            </a:pPr>
            <a:r>
              <a:rPr lang="en-US" altLang="zh-CN" sz="3200" dirty="0"/>
              <a:t>A&amp;B: OK, see you!</a:t>
            </a:r>
            <a:endParaRPr lang="zh-CN" altLang="zh-CN" sz="3200" dirty="0"/>
          </a:p>
        </p:txBody>
      </p:sp>
      <p:sp>
        <p:nvSpPr>
          <p:cNvPr id="7" name="矩形 6"/>
          <p:cNvSpPr/>
          <p:nvPr/>
        </p:nvSpPr>
        <p:spPr>
          <a:xfrm>
            <a:off x="3071664" y="188640"/>
            <a:ext cx="5807429" cy="3108543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kern="0" dirty="0"/>
              <a:t>A. That’s great.</a:t>
            </a:r>
            <a:endParaRPr lang="zh-CN" altLang="zh-CN" sz="2800" kern="100" dirty="0"/>
          </a:p>
          <a:p>
            <a:pPr>
              <a:spcAft>
                <a:spcPts val="0"/>
              </a:spcAft>
            </a:pPr>
            <a:r>
              <a:rPr lang="en-US" altLang="zh-CN" sz="2800" kern="0" dirty="0"/>
              <a:t>B. Do you exercise?</a:t>
            </a:r>
            <a:endParaRPr lang="zh-CN" altLang="zh-CN" sz="2800" kern="100" dirty="0"/>
          </a:p>
          <a:p>
            <a:pPr>
              <a:spcAft>
                <a:spcPts val="0"/>
              </a:spcAft>
            </a:pPr>
            <a:r>
              <a:rPr lang="en-US" altLang="zh-CN" sz="2800" kern="0" dirty="0"/>
              <a:t>C. Let’s meet at 5:00.</a:t>
            </a:r>
            <a:endParaRPr lang="zh-CN" altLang="zh-CN" sz="2800" kern="100" dirty="0"/>
          </a:p>
          <a:p>
            <a:pPr>
              <a:spcAft>
                <a:spcPts val="0"/>
              </a:spcAft>
            </a:pPr>
            <a:r>
              <a:rPr lang="en-US" altLang="zh-CN" sz="2800" kern="0" dirty="0"/>
              <a:t>D. What about you, Bill?</a:t>
            </a:r>
            <a:endParaRPr lang="zh-CN" altLang="zh-CN" sz="2800" kern="100" dirty="0"/>
          </a:p>
          <a:p>
            <a:pPr>
              <a:spcAft>
                <a:spcPts val="0"/>
              </a:spcAft>
            </a:pPr>
            <a:r>
              <a:rPr lang="en-US" altLang="zh-CN" sz="2800" kern="0" dirty="0"/>
              <a:t>E. How do you feel like basketball?</a:t>
            </a:r>
            <a:endParaRPr lang="zh-CN" altLang="zh-CN" sz="2800" kern="100" dirty="0"/>
          </a:p>
          <a:p>
            <a:pPr>
              <a:spcAft>
                <a:spcPts val="0"/>
              </a:spcAft>
            </a:pPr>
            <a:r>
              <a:rPr lang="en-US" altLang="zh-CN" sz="2800" kern="0" dirty="0"/>
              <a:t>F. Let’s play baseball after school.</a:t>
            </a:r>
            <a:endParaRPr lang="zh-CN" altLang="zh-CN" sz="2800" kern="100" dirty="0"/>
          </a:p>
          <a:p>
            <a:r>
              <a:rPr lang="en-US" altLang="zh-CN" sz="2800" dirty="0"/>
              <a:t>G. What kind of sports do you like?</a:t>
            </a:r>
            <a:endParaRPr lang="zh-CN" altLang="en-US" sz="2800" dirty="0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8328248" y="3297183"/>
            <a:ext cx="142690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 altLang="zh-CN" dirty="0" smtClean="0"/>
              <a:t>D</a:t>
            </a:r>
            <a:endParaRPr lang="zh-CN" altLang="zh-CN" dirty="0"/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1635526" y="5049723"/>
            <a:ext cx="142690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 altLang="zh-CN" dirty="0" smtClean="0"/>
              <a:t>A</a:t>
            </a:r>
            <a:endParaRPr lang="zh-CN" altLang="zh-CN" dirty="0"/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2639616" y="5645331"/>
            <a:ext cx="142690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 altLang="zh-CN" dirty="0" smtClean="0"/>
              <a:t>C</a:t>
            </a:r>
            <a:endParaRPr lang="zh-CN" altLang="zh-C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 Box 3"/>
          <p:cNvSpPr txBox="1">
            <a:spLocks noChangeArrowheads="1"/>
          </p:cNvSpPr>
          <p:nvPr/>
        </p:nvSpPr>
        <p:spPr bwMode="auto">
          <a:xfrm>
            <a:off x="695400" y="2734511"/>
            <a:ext cx="7272808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1325" indent="-4413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678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144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227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04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876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448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020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592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zh-CN" sz="3400" dirty="0" smtClean="0">
                <a:solidFill>
                  <a:srgbClr val="FFC000"/>
                </a:solidFill>
              </a:rPr>
              <a:t>Recite </a:t>
            </a:r>
            <a:r>
              <a:rPr kumimoji="1" lang="en-US" altLang="zh-CN" sz="3400" dirty="0">
                <a:solidFill>
                  <a:srgbClr val="FFC000"/>
                </a:solidFill>
              </a:rPr>
              <a:t>the conversation of </a:t>
            </a:r>
            <a:r>
              <a:rPr kumimoji="1" lang="en-US" altLang="zh-CN" sz="3400" i="1" dirty="0">
                <a:solidFill>
                  <a:srgbClr val="FFC000"/>
                </a:solidFill>
              </a:rPr>
              <a:t>2d.</a:t>
            </a:r>
            <a:endParaRPr kumimoji="1" lang="en-US" altLang="zh-CN" sz="3400" i="1" dirty="0">
              <a:solidFill>
                <a:srgbClr val="FFC000"/>
              </a:solidFill>
            </a:endParaRPr>
          </a:p>
          <a:p>
            <a:pPr marL="457200" indent="-45720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zh-CN" sz="3400" dirty="0" smtClean="0">
                <a:solidFill>
                  <a:srgbClr val="FFC000"/>
                </a:solidFill>
              </a:rPr>
              <a:t>Preview the </a:t>
            </a:r>
            <a:r>
              <a:rPr kumimoji="1" lang="en-US" altLang="zh-CN" sz="3400" i="1" dirty="0" smtClean="0">
                <a:solidFill>
                  <a:srgbClr val="FFC000"/>
                </a:solidFill>
              </a:rPr>
              <a:t>Grammar Focus</a:t>
            </a:r>
            <a:r>
              <a:rPr kumimoji="1" lang="en-US" altLang="zh-CN" sz="3400" dirty="0" smtClean="0">
                <a:solidFill>
                  <a:srgbClr val="FFC000"/>
                </a:solidFill>
              </a:rPr>
              <a:t>.</a:t>
            </a:r>
            <a:endParaRPr kumimoji="1" lang="en-US" altLang="zh-CN" sz="3400" dirty="0" smtClean="0">
              <a:solidFill>
                <a:srgbClr val="FFC000"/>
              </a:solidFill>
            </a:endParaRPr>
          </a:p>
        </p:txBody>
      </p:sp>
      <p:pic>
        <p:nvPicPr>
          <p:cNvPr id="28693" name="Picture 21" descr="homework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0" y="908720"/>
            <a:ext cx="5327650" cy="143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4" name="Text Box 5"/>
          <p:cNvSpPr txBox="1">
            <a:spLocks noChangeArrowheads="1"/>
          </p:cNvSpPr>
          <p:nvPr/>
        </p:nvSpPr>
        <p:spPr bwMode="auto">
          <a:xfrm>
            <a:off x="1370951" y="267841"/>
            <a:ext cx="10153252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Practice the conversation in the picture above. Then make your own conversations about what you do on weekends.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52" y="187441"/>
            <a:ext cx="1219099" cy="12190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1838043"/>
            <a:ext cx="8568952" cy="482926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619850" y="2204864"/>
            <a:ext cx="55066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3200" dirty="0">
                <a:cs typeface="Times New Roman" panose="02020603050405020304" pitchFamily="18" charset="0"/>
              </a:rPr>
              <a:t>What do you do on weekends?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12146" y="3465100"/>
            <a:ext cx="38173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dirty="0">
                <a:cs typeface="Times New Roman" panose="02020603050405020304" pitchFamily="18" charset="0"/>
              </a:rPr>
              <a:t>I 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usually</a:t>
            </a:r>
            <a:r>
              <a:rPr lang="en-US" altLang="zh-CN" sz="3200" dirty="0">
                <a:cs typeface="Times New Roman" panose="02020603050405020304" pitchFamily="18" charset="0"/>
              </a:rPr>
              <a:t> 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watch </a:t>
            </a:r>
            <a:r>
              <a:rPr lang="en-US" altLang="zh-CN" sz="3200" dirty="0">
                <a:cs typeface="Times New Roman" panose="02020603050405020304" pitchFamily="18" charset="0"/>
              </a:rPr>
              <a:t>TV.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75720" y="4613647"/>
            <a:ext cx="38427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3200" dirty="0">
                <a:cs typeface="Times New Roman" panose="02020603050405020304" pitchFamily="18" charset="0"/>
              </a:rPr>
              <a:t>Do you go shopping?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922658" y="5766191"/>
            <a:ext cx="44412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3200" dirty="0">
                <a:cs typeface="Times New Roman" panose="02020603050405020304" pitchFamily="18" charset="0"/>
              </a:rPr>
              <a:t>No, I 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never</a:t>
            </a:r>
            <a:r>
              <a:rPr lang="en-US" altLang="zh-CN" sz="3200" dirty="0">
                <a:cs typeface="Times New Roman" panose="02020603050405020304" pitchFamily="18" charset="0"/>
              </a:rPr>
              <a:t> go shopping.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4" t="5909" r="5434" b="6641"/>
          <a:stretch>
            <a:fillRect/>
          </a:stretch>
        </p:blipFill>
        <p:spPr>
          <a:xfrm>
            <a:off x="212752" y="1395512"/>
            <a:ext cx="5955256" cy="518457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344440" y="1827560"/>
            <a:ext cx="25202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dirty="0">
                <a:cs typeface="Times New Roman" panose="02020603050405020304" pitchFamily="18" charset="0"/>
              </a:rPr>
              <a:t>What 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do you </a:t>
            </a:r>
            <a:r>
              <a:rPr lang="en-US" altLang="zh-CN" sz="3200" dirty="0">
                <a:cs typeface="Times New Roman" panose="02020603050405020304" pitchFamily="18" charset="0"/>
              </a:rPr>
              <a:t>do on weekends?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77332" y="4356216"/>
            <a:ext cx="128385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dirty="0">
                <a:cs typeface="Times New Roman" panose="02020603050405020304" pitchFamily="18" charset="0"/>
              </a:rPr>
              <a:t>I </a:t>
            </a:r>
            <a:r>
              <a:rPr lang="en-US" altLang="zh-CN" sz="3200" dirty="0">
                <a:cs typeface="Times New Roman" panose="02020603050405020304" pitchFamily="18" charset="0"/>
              </a:rPr>
              <a:t>...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4" t="5909" r="5434" b="6641"/>
          <a:stretch>
            <a:fillRect/>
          </a:stretch>
        </p:blipFill>
        <p:spPr>
          <a:xfrm>
            <a:off x="6045400" y="1412776"/>
            <a:ext cx="5955256" cy="5184576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9188200" y="1827560"/>
            <a:ext cx="25202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dirty="0" smtClean="0">
                <a:cs typeface="Times New Roman" panose="02020603050405020304" pitchFamily="18" charset="0"/>
              </a:rPr>
              <a:t>Do you…?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744072" y="4869160"/>
            <a:ext cx="128385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dirty="0" smtClean="0"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cs typeface="Times New Roman" panose="02020603050405020304" pitchFamily="18" charset="0"/>
              </a:rPr>
              <a:t>...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pic>
        <p:nvPicPr>
          <p:cNvPr id="19" name="Picture 21" descr="Pair work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912" y="133896"/>
            <a:ext cx="4760191" cy="127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4971769"/>
            <a:ext cx="1835327" cy="121995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605" y="2446863"/>
            <a:ext cx="1636739" cy="118390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692696"/>
            <a:ext cx="9649072" cy="565857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092470" y="1233751"/>
            <a:ext cx="68766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dirty="0">
                <a:cs typeface="Times New Roman" panose="02020603050405020304" pitchFamily="18" charset="0"/>
              </a:rPr>
              <a:t>What 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does your sister do </a:t>
            </a:r>
            <a:r>
              <a:rPr lang="en-US" altLang="zh-CN" sz="3200" dirty="0">
                <a:cs typeface="Times New Roman" panose="02020603050405020304" pitchFamily="18" charset="0"/>
              </a:rPr>
              <a:t>on weekends?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764878" y="2690072"/>
            <a:ext cx="20480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dirty="0" smtClean="0">
                <a:cs typeface="Times New Roman" panose="02020603050405020304" pitchFamily="18" charset="0"/>
              </a:rPr>
              <a:t>She …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092470" y="4228157"/>
            <a:ext cx="23182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3200" dirty="0" smtClean="0">
                <a:cs typeface="Times New Roman" panose="02020603050405020304" pitchFamily="18" charset="0"/>
              </a:rPr>
              <a:t>Does she…?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301639" y="5662966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3200" dirty="0" smtClean="0">
                <a:cs typeface="Times New Roman" panose="02020603050405020304" pitchFamily="18" charset="0"/>
              </a:rPr>
              <a:t>....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754" y="2253564"/>
            <a:ext cx="2232852" cy="148856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992" y="3911094"/>
            <a:ext cx="1619864" cy="129862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4162.499212598425,&quot;width&quot;:6650}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PP_MARK_KEY" val="6e5b563c-2c82-4807-983e-dc36338d2c06"/>
  <p:tag name="COMMONDATA" val="eyJoZGlkIjoiNDM4NDRhZjIyZDUyMzExNjg0NmQ2NTc2MzhlMmQ2ZTYifQ=="/>
</p:tagLst>
</file>

<file path=ppt/tags/tag2.xml><?xml version="1.0" encoding="utf-8"?>
<p:tagLst xmlns:p="http://schemas.openxmlformats.org/presentationml/2006/main">
  <p:tag name="KSO_WM_UNIT_PLACING_PICTURE_USER_VIEWPORT" val="{&quot;height&quot;:4995.55905511811,&quot;width&quot;:4777.497637795275}"/>
</p:tagLst>
</file>

<file path=ppt/tags/tag3.xml><?xml version="1.0" encoding="utf-8"?>
<p:tagLst xmlns:p="http://schemas.openxmlformats.org/presentationml/2006/main">
  <p:tag name="KSO_WM_UNIT_PLACING_PICTURE_USER_VIEWPORT" val="{&quot;height&quot;:4162.499212598425,&quot;width&quot;:6650}"/>
</p:tagLst>
</file>

<file path=ppt/tags/tag4.xml><?xml version="1.0" encoding="utf-8"?>
<p:tagLst xmlns:p="http://schemas.openxmlformats.org/presentationml/2006/main">
  <p:tag name="KSO_WM_UNIT_PLACING_PICTURE_USER_VIEWPORT" val="{&quot;height&quot;:4995.55905511811,&quot;width&quot;:4777.497637795275}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PLACING_PICTURE_USER_VIEWPORT" val="{&quot;height&quot;:5100,&quot;width&quot;:9780}"/>
</p:tagLst>
</file>

<file path=ppt/tags/tag8.xml><?xml version="1.0" encoding="utf-8"?>
<p:tagLst xmlns:p="http://schemas.openxmlformats.org/presentationml/2006/main">
  <p:tag name="KSO_WM_UNIT_PLACING_PICTURE_USER_VIEWPORT" val="{&quot;height&quot;:5100,&quot;width&quot;:9780}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0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4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5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6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7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8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9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12415</Words>
  <Application>WPS 演示</Application>
  <PresentationFormat>宽屏</PresentationFormat>
  <Paragraphs>944</Paragraphs>
  <Slides>65</Slides>
  <Notes>0</Notes>
  <HiddenSlides>0</HiddenSlides>
  <MMClips>8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74" baseType="lpstr">
      <vt:lpstr>Arial</vt:lpstr>
      <vt:lpstr>宋体</vt:lpstr>
      <vt:lpstr>Wingdings</vt:lpstr>
      <vt:lpstr>Times New Roman</vt:lpstr>
      <vt:lpstr>微软雅黑</vt:lpstr>
      <vt:lpstr>Arial Unicode MS</vt:lpstr>
      <vt:lpstr>Calibri</vt:lpstr>
      <vt:lpstr>隶书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Administrator</cp:lastModifiedBy>
  <cp:revision>418</cp:revision>
  <dcterms:created xsi:type="dcterms:W3CDTF">2013-03-17T02:35:00Z</dcterms:created>
  <dcterms:modified xsi:type="dcterms:W3CDTF">2024-09-14T01:40:07Z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11B7EFA110864F158240DDE40E9C87F9</vt:lpwstr>
  </property>
  <property fmtid="{D5CDD505-2E9C-101B-9397-08002B2CF9AE}" pid="3" name="KSOProductBuildVer">
    <vt:lpwstr>2052-12.1.0.17440</vt:lpwstr>
  </property>
</Properties>
</file>